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85" r:id="rId2"/>
    <p:sldId id="277" r:id="rId3"/>
    <p:sldId id="258" r:id="rId4"/>
    <p:sldId id="284" r:id="rId5"/>
    <p:sldId id="278" r:id="rId6"/>
    <p:sldId id="279" r:id="rId7"/>
    <p:sldId id="280" r:id="rId8"/>
    <p:sldId id="281" r:id="rId9"/>
    <p:sldId id="282" r:id="rId10"/>
    <p:sldId id="283" r:id="rId11"/>
    <p:sldId id="276" r:id="rId12"/>
    <p:sldId id="286" r:id="rId13"/>
  </p:sldIdLst>
  <p:sldSz cx="12192000" cy="6858000"/>
  <p:notesSz cx="6858000" cy="9144000"/>
  <p:defaultTextStyle>
    <a:defPPr>
      <a:defRPr lang="es-E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040F64"/>
    <a:srgbClr val="1029F5"/>
    <a:srgbClr val="07739A"/>
    <a:srgbClr val="0AACA9"/>
    <a:srgbClr val="BACDEF"/>
    <a:srgbClr val="91A3B7"/>
    <a:srgbClr val="293042"/>
    <a:srgbClr val="422C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23" autoAdjust="0"/>
    <p:restoredTop sz="94652" autoAdjust="0"/>
  </p:normalViewPr>
  <p:slideViewPr>
    <p:cSldViewPr>
      <p:cViewPr varScale="1">
        <p:scale>
          <a:sx n="106" d="100"/>
          <a:sy n="106" d="100"/>
        </p:scale>
        <p:origin x="114" y="17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jpg>
</file>

<file path=ppt/media/image2.png>
</file>

<file path=ppt/media/image3.jpg>
</file>

<file path=ppt/media/image4.png>
</file>

<file path=ppt/media/image5.png>
</file>

<file path=ppt/media/image6.png>
</file>

<file path=ppt/media/image7.png>
</file>

<file path=ppt/media/image8.png>
</file>

<file path=ppt/media/image9.jpeg>
</file>

<file path=ppt/media/media1.m4a>
</file>

<file path=ppt/media/media2.m4a>
</file>

<file path=ppt/media/media3.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a:defRPr/>
            </a:pPr>
            <a:endParaRPr lang="es-ES"/>
          </a:p>
        </p:txBody>
      </p:sp>
      <p:sp>
        <p:nvSpPr>
          <p:cNvPr id="5" name="Footer Placeholder 4"/>
          <p:cNvSpPr>
            <a:spLocks noGrp="1"/>
          </p:cNvSpPr>
          <p:nvPr>
            <p:ph type="ftr" sz="quarter" idx="11"/>
          </p:nvPr>
        </p:nvSpPr>
        <p:spPr/>
        <p:txBody>
          <a:bodyPr/>
          <a:lstStyle/>
          <a:p>
            <a:pPr>
              <a:defRPr/>
            </a:pPr>
            <a:endParaRPr lang="es-ES"/>
          </a:p>
        </p:txBody>
      </p:sp>
      <p:sp>
        <p:nvSpPr>
          <p:cNvPr id="6" name="Slide Number Placeholder 5"/>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13915645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s-ES"/>
          </a:p>
        </p:txBody>
      </p:sp>
      <p:sp>
        <p:nvSpPr>
          <p:cNvPr id="5" name="Footer Placeholder 4"/>
          <p:cNvSpPr>
            <a:spLocks noGrp="1"/>
          </p:cNvSpPr>
          <p:nvPr>
            <p:ph type="ftr" sz="quarter" idx="11"/>
          </p:nvPr>
        </p:nvSpPr>
        <p:spPr/>
        <p:txBody>
          <a:bodyPr/>
          <a:lstStyle/>
          <a:p>
            <a:pPr>
              <a:defRPr/>
            </a:pPr>
            <a:endParaRPr lang="es-ES"/>
          </a:p>
        </p:txBody>
      </p:sp>
      <p:sp>
        <p:nvSpPr>
          <p:cNvPr id="6" name="Slide Number Placeholder 5"/>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216503785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s-ES"/>
          </a:p>
        </p:txBody>
      </p:sp>
      <p:sp>
        <p:nvSpPr>
          <p:cNvPr id="5" name="Footer Placeholder 4"/>
          <p:cNvSpPr>
            <a:spLocks noGrp="1"/>
          </p:cNvSpPr>
          <p:nvPr>
            <p:ph type="ftr" sz="quarter" idx="11"/>
          </p:nvPr>
        </p:nvSpPr>
        <p:spPr/>
        <p:txBody>
          <a:bodyPr/>
          <a:lstStyle/>
          <a:p>
            <a:pPr>
              <a:defRPr/>
            </a:pPr>
            <a:endParaRPr lang="es-ES"/>
          </a:p>
        </p:txBody>
      </p:sp>
      <p:sp>
        <p:nvSpPr>
          <p:cNvPr id="6" name="Slide Number Placeholder 5"/>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5244252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s-ES"/>
          </a:p>
        </p:txBody>
      </p:sp>
      <p:sp>
        <p:nvSpPr>
          <p:cNvPr id="5" name="Footer Placeholder 4"/>
          <p:cNvSpPr>
            <a:spLocks noGrp="1"/>
          </p:cNvSpPr>
          <p:nvPr>
            <p:ph type="ftr" sz="quarter" idx="11"/>
          </p:nvPr>
        </p:nvSpPr>
        <p:spPr/>
        <p:txBody>
          <a:bodyPr/>
          <a:lstStyle/>
          <a:p>
            <a:pPr>
              <a:defRPr/>
            </a:pPr>
            <a:endParaRPr lang="es-ES"/>
          </a:p>
        </p:txBody>
      </p:sp>
      <p:sp>
        <p:nvSpPr>
          <p:cNvPr id="6" name="Slide Number Placeholder 5"/>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225568921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s-ES"/>
          </a:p>
        </p:txBody>
      </p:sp>
      <p:sp>
        <p:nvSpPr>
          <p:cNvPr id="5" name="Footer Placeholder 4"/>
          <p:cNvSpPr>
            <a:spLocks noGrp="1"/>
          </p:cNvSpPr>
          <p:nvPr>
            <p:ph type="ftr" sz="quarter" idx="11"/>
          </p:nvPr>
        </p:nvSpPr>
        <p:spPr/>
        <p:txBody>
          <a:bodyPr/>
          <a:lstStyle/>
          <a:p>
            <a:pPr>
              <a:defRPr/>
            </a:pPr>
            <a:endParaRPr lang="es-ES"/>
          </a:p>
        </p:txBody>
      </p:sp>
      <p:sp>
        <p:nvSpPr>
          <p:cNvPr id="6" name="Slide Number Placeholder 5"/>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180691169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defRPr/>
            </a:pPr>
            <a:endParaRPr lang="es-ES"/>
          </a:p>
        </p:txBody>
      </p:sp>
      <p:sp>
        <p:nvSpPr>
          <p:cNvPr id="6" name="Footer Placeholder 5"/>
          <p:cNvSpPr>
            <a:spLocks noGrp="1"/>
          </p:cNvSpPr>
          <p:nvPr>
            <p:ph type="ftr" sz="quarter" idx="11"/>
          </p:nvPr>
        </p:nvSpPr>
        <p:spPr/>
        <p:txBody>
          <a:bodyPr/>
          <a:lstStyle/>
          <a:p>
            <a:pPr>
              <a:defRPr/>
            </a:pPr>
            <a:endParaRPr lang="es-ES"/>
          </a:p>
        </p:txBody>
      </p:sp>
      <p:sp>
        <p:nvSpPr>
          <p:cNvPr id="7" name="Slide Number Placeholder 6"/>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25056835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defRPr/>
            </a:pPr>
            <a:endParaRPr lang="es-ES"/>
          </a:p>
        </p:txBody>
      </p:sp>
      <p:sp>
        <p:nvSpPr>
          <p:cNvPr id="8" name="Footer Placeholder 7"/>
          <p:cNvSpPr>
            <a:spLocks noGrp="1"/>
          </p:cNvSpPr>
          <p:nvPr>
            <p:ph type="ftr" sz="quarter" idx="11"/>
          </p:nvPr>
        </p:nvSpPr>
        <p:spPr/>
        <p:txBody>
          <a:bodyPr/>
          <a:lstStyle/>
          <a:p>
            <a:pPr>
              <a:defRPr/>
            </a:pPr>
            <a:endParaRPr lang="es-ES"/>
          </a:p>
        </p:txBody>
      </p:sp>
      <p:sp>
        <p:nvSpPr>
          <p:cNvPr id="9" name="Slide Number Placeholder 8"/>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354267571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defRPr/>
            </a:pPr>
            <a:endParaRPr lang="es-ES"/>
          </a:p>
        </p:txBody>
      </p:sp>
      <p:sp>
        <p:nvSpPr>
          <p:cNvPr id="4" name="Footer Placeholder 3"/>
          <p:cNvSpPr>
            <a:spLocks noGrp="1"/>
          </p:cNvSpPr>
          <p:nvPr>
            <p:ph type="ftr" sz="quarter" idx="11"/>
          </p:nvPr>
        </p:nvSpPr>
        <p:spPr/>
        <p:txBody>
          <a:bodyPr/>
          <a:lstStyle/>
          <a:p>
            <a:pPr>
              <a:defRPr/>
            </a:pPr>
            <a:endParaRPr lang="es-ES"/>
          </a:p>
        </p:txBody>
      </p:sp>
      <p:sp>
        <p:nvSpPr>
          <p:cNvPr id="5" name="Slide Number Placeholder 4"/>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31389570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s-ES"/>
          </a:p>
        </p:txBody>
      </p:sp>
      <p:sp>
        <p:nvSpPr>
          <p:cNvPr id="3" name="Footer Placeholder 2"/>
          <p:cNvSpPr>
            <a:spLocks noGrp="1"/>
          </p:cNvSpPr>
          <p:nvPr>
            <p:ph type="ftr" sz="quarter" idx="11"/>
          </p:nvPr>
        </p:nvSpPr>
        <p:spPr/>
        <p:txBody>
          <a:bodyPr/>
          <a:lstStyle/>
          <a:p>
            <a:pPr>
              <a:defRPr/>
            </a:pPr>
            <a:endParaRPr lang="es-ES"/>
          </a:p>
        </p:txBody>
      </p:sp>
      <p:sp>
        <p:nvSpPr>
          <p:cNvPr id="4" name="Slide Number Placeholder 3"/>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35558635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s-ES"/>
          </a:p>
        </p:txBody>
      </p:sp>
      <p:sp>
        <p:nvSpPr>
          <p:cNvPr id="6" name="Footer Placeholder 5"/>
          <p:cNvSpPr>
            <a:spLocks noGrp="1"/>
          </p:cNvSpPr>
          <p:nvPr>
            <p:ph type="ftr" sz="quarter" idx="11"/>
          </p:nvPr>
        </p:nvSpPr>
        <p:spPr/>
        <p:txBody>
          <a:bodyPr/>
          <a:lstStyle/>
          <a:p>
            <a:pPr>
              <a:defRPr/>
            </a:pPr>
            <a:endParaRPr lang="es-ES"/>
          </a:p>
        </p:txBody>
      </p:sp>
      <p:sp>
        <p:nvSpPr>
          <p:cNvPr id="7" name="Slide Number Placeholder 6"/>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192971591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s-ES"/>
          </a:p>
        </p:txBody>
      </p:sp>
      <p:sp>
        <p:nvSpPr>
          <p:cNvPr id="6" name="Footer Placeholder 5"/>
          <p:cNvSpPr>
            <a:spLocks noGrp="1"/>
          </p:cNvSpPr>
          <p:nvPr>
            <p:ph type="ftr" sz="quarter" idx="11"/>
          </p:nvPr>
        </p:nvSpPr>
        <p:spPr/>
        <p:txBody>
          <a:bodyPr/>
          <a:lstStyle/>
          <a:p>
            <a:pPr>
              <a:defRPr/>
            </a:pPr>
            <a:endParaRPr lang="es-ES"/>
          </a:p>
        </p:txBody>
      </p:sp>
      <p:sp>
        <p:nvSpPr>
          <p:cNvPr id="7" name="Slide Number Placeholder 6"/>
          <p:cNvSpPr>
            <a:spLocks noGrp="1"/>
          </p:cNvSpPr>
          <p:nvPr>
            <p:ph type="sldNum" sz="quarter" idx="12"/>
          </p:nvPr>
        </p:nvSpPr>
        <p:spPr/>
        <p:txBody>
          <a:bodyPr/>
          <a:lstStyle/>
          <a:p>
            <a:fld id="{8F36C7DC-71EA-40E5-A903-E4C37AD215B6}" type="slidenum">
              <a:rPr lang="es-ES" smtClean="0"/>
              <a:pPr/>
              <a:t>‹#›</a:t>
            </a:fld>
            <a:endParaRPr lang="es-ES"/>
          </a:p>
        </p:txBody>
      </p:sp>
    </p:spTree>
    <p:extLst>
      <p:ext uri="{BB962C8B-B14F-4D97-AF65-F5344CB8AC3E}">
        <p14:creationId xmlns:p14="http://schemas.microsoft.com/office/powerpoint/2010/main" val="28879429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s-E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s-E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36C7DC-71EA-40E5-A903-E4C37AD215B6}" type="slidenum">
              <a:rPr lang="es-ES" smtClean="0"/>
              <a:pPr/>
              <a:t>‹#›</a:t>
            </a:fld>
            <a:endParaRPr lang="es-ES"/>
          </a:p>
        </p:txBody>
      </p:sp>
    </p:spTree>
    <p:extLst>
      <p:ext uri="{BB962C8B-B14F-4D97-AF65-F5344CB8AC3E}">
        <p14:creationId xmlns:p14="http://schemas.microsoft.com/office/powerpoint/2010/main" val="267827938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3.m4a"/><Relationship Id="rId7" Type="http://schemas.openxmlformats.org/officeDocument/2006/relationships/image" Target="../media/image9.jpe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hyperlink" Target="mailto:Princevxiii.mosamoabti@programmer.net" TargetMode="External"/><Relationship Id="rId5" Type="http://schemas.openxmlformats.org/officeDocument/2006/relationships/hyperlink" Target="mailto:mosa@masikanesolutions.co.za" TargetMode="External"/><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2.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31704" y="1700808"/>
            <a:ext cx="7246519" cy="3770263"/>
          </a:xfrm>
          <a:prstGeom prst="rect">
            <a:avLst/>
          </a:prstGeom>
          <a:noFill/>
        </p:spPr>
        <p:txBody>
          <a:bodyPr wrap="square" rtlCol="0">
            <a:spAutoFit/>
          </a:bodyPr>
          <a:lstStyle/>
          <a:p>
            <a:r>
              <a:rPr lang="en-ZA" sz="23900" u="sng" dirty="0" smtClean="0"/>
              <a:t>M</a:t>
            </a:r>
            <a:endParaRPr lang="en-ZA" sz="23900" u="sng" dirty="0"/>
          </a:p>
        </p:txBody>
      </p:sp>
      <p:sp>
        <p:nvSpPr>
          <p:cNvPr id="3" name="TextBox 2"/>
          <p:cNvSpPr txBox="1"/>
          <p:nvPr/>
        </p:nvSpPr>
        <p:spPr>
          <a:xfrm>
            <a:off x="6600056" y="5301208"/>
            <a:ext cx="1467068" cy="1200329"/>
          </a:xfrm>
          <a:prstGeom prst="rect">
            <a:avLst/>
          </a:prstGeom>
          <a:noFill/>
        </p:spPr>
        <p:txBody>
          <a:bodyPr wrap="none" rtlCol="0">
            <a:spAutoFit/>
          </a:bodyPr>
          <a:lstStyle/>
          <a:p>
            <a:r>
              <a:rPr lang="en-ZA" sz="7200" b="1" dirty="0" smtClean="0"/>
              <a:t>16.</a:t>
            </a:r>
            <a:endParaRPr lang="en-ZA" sz="7200" b="1" dirty="0"/>
          </a:p>
        </p:txBody>
      </p:sp>
      <p:sp>
        <p:nvSpPr>
          <p:cNvPr id="4" name="TextBox 3"/>
          <p:cNvSpPr txBox="1"/>
          <p:nvPr/>
        </p:nvSpPr>
        <p:spPr>
          <a:xfrm>
            <a:off x="810733" y="1530945"/>
            <a:ext cx="7246519" cy="3770263"/>
          </a:xfrm>
          <a:prstGeom prst="rect">
            <a:avLst/>
          </a:prstGeom>
          <a:noFill/>
        </p:spPr>
        <p:txBody>
          <a:bodyPr wrap="square" rtlCol="0">
            <a:spAutoFit/>
          </a:bodyPr>
          <a:lstStyle/>
          <a:p>
            <a:r>
              <a:rPr lang="en-ZA" sz="23900" u="sng" dirty="0" smtClean="0"/>
              <a:t>M</a:t>
            </a:r>
            <a:endParaRPr lang="en-ZA" sz="23900" u="sng" dirty="0"/>
          </a:p>
        </p:txBody>
      </p:sp>
      <p:sp>
        <p:nvSpPr>
          <p:cNvPr id="5" name="TextBox 4"/>
          <p:cNvSpPr txBox="1"/>
          <p:nvPr/>
        </p:nvSpPr>
        <p:spPr>
          <a:xfrm>
            <a:off x="3979085" y="5131345"/>
            <a:ext cx="1467068" cy="1200329"/>
          </a:xfrm>
          <a:prstGeom prst="rect">
            <a:avLst/>
          </a:prstGeom>
          <a:noFill/>
        </p:spPr>
        <p:txBody>
          <a:bodyPr wrap="none" rtlCol="0">
            <a:spAutoFit/>
          </a:bodyPr>
          <a:lstStyle/>
          <a:p>
            <a:r>
              <a:rPr lang="en-ZA" sz="7200" b="1" dirty="0" smtClean="0"/>
              <a:t>16.</a:t>
            </a:r>
            <a:endParaRPr lang="en-ZA" sz="7200" b="1" dirty="0"/>
          </a:p>
        </p:txBody>
      </p:sp>
      <p:sp>
        <p:nvSpPr>
          <p:cNvPr id="6" name="TextBox 5"/>
          <p:cNvSpPr txBox="1"/>
          <p:nvPr/>
        </p:nvSpPr>
        <p:spPr>
          <a:xfrm>
            <a:off x="6312024" y="507829"/>
            <a:ext cx="7246519" cy="3770263"/>
          </a:xfrm>
          <a:prstGeom prst="rect">
            <a:avLst/>
          </a:prstGeom>
          <a:noFill/>
        </p:spPr>
        <p:txBody>
          <a:bodyPr wrap="square" rtlCol="0">
            <a:spAutoFit/>
          </a:bodyPr>
          <a:lstStyle/>
          <a:p>
            <a:r>
              <a:rPr lang="en-ZA" sz="23900" u="sng" dirty="0" smtClean="0"/>
              <a:t>M</a:t>
            </a:r>
            <a:endParaRPr lang="en-ZA" sz="23900" u="sng" dirty="0"/>
          </a:p>
        </p:txBody>
      </p:sp>
      <p:sp>
        <p:nvSpPr>
          <p:cNvPr id="7" name="TextBox 6"/>
          <p:cNvSpPr txBox="1"/>
          <p:nvPr/>
        </p:nvSpPr>
        <p:spPr>
          <a:xfrm>
            <a:off x="9480376" y="4108229"/>
            <a:ext cx="1467068" cy="1200329"/>
          </a:xfrm>
          <a:prstGeom prst="rect">
            <a:avLst/>
          </a:prstGeom>
          <a:noFill/>
        </p:spPr>
        <p:txBody>
          <a:bodyPr wrap="none" rtlCol="0">
            <a:spAutoFit/>
          </a:bodyPr>
          <a:lstStyle/>
          <a:p>
            <a:r>
              <a:rPr lang="en-ZA" sz="7200" b="1" dirty="0" smtClean="0"/>
              <a:t>16.</a:t>
            </a:r>
            <a:endParaRPr lang="en-ZA" sz="7200" b="1" dirty="0"/>
          </a:p>
        </p:txBody>
      </p:sp>
    </p:spTree>
    <p:extLst>
      <p:ext uri="{BB962C8B-B14F-4D97-AF65-F5344CB8AC3E}">
        <p14:creationId xmlns:p14="http://schemas.microsoft.com/office/powerpoint/2010/main" val="361510805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7000">
        <p15:prstTrans prst="fallOver"/>
      </p:transition>
    </mc:Choice>
    <mc:Fallback>
      <p:transition spd="slow" advTm="7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xit" presetSubtype="32" fill="hold" grpId="0" nodeType="clickEffect">
                                  <p:stCondLst>
                                    <p:cond delay="0"/>
                                  </p:stCondLst>
                                  <p:childTnLst>
                                    <p:anim calcmode="lin" valueType="num">
                                      <p:cBhvr>
                                        <p:cTn id="11" dur="500"/>
                                        <p:tgtEl>
                                          <p:spTgt spid="3"/>
                                        </p:tgtEl>
                                        <p:attrNameLst>
                                          <p:attrName>ppt_w</p:attrName>
                                        </p:attrNameLst>
                                      </p:cBhvr>
                                      <p:tavLst>
                                        <p:tav tm="0">
                                          <p:val>
                                            <p:strVal val="ppt_w"/>
                                          </p:val>
                                        </p:tav>
                                        <p:tav tm="100000">
                                          <p:val>
                                            <p:fltVal val="0"/>
                                          </p:val>
                                        </p:tav>
                                      </p:tavLst>
                                    </p:anim>
                                    <p:anim calcmode="lin" valueType="num">
                                      <p:cBhvr>
                                        <p:cTn id="12" dur="500"/>
                                        <p:tgtEl>
                                          <p:spTgt spid="3"/>
                                        </p:tgtEl>
                                        <p:attrNameLst>
                                          <p:attrName>ppt_h</p:attrName>
                                        </p:attrNameLst>
                                      </p:cBhvr>
                                      <p:tavLst>
                                        <p:tav tm="0">
                                          <p:val>
                                            <p:strVal val="ppt_h"/>
                                          </p:val>
                                        </p:tav>
                                        <p:tav tm="100000">
                                          <p:val>
                                            <p:fltVal val="0"/>
                                          </p:val>
                                        </p:tav>
                                      </p:tavLst>
                                    </p:anim>
                                    <p:animEffect transition="out" filter="fade">
                                      <p:cBhvr>
                                        <p:cTn id="13" dur="500"/>
                                        <p:tgtEl>
                                          <p:spTgt spid="3"/>
                                        </p:tgtEl>
                                      </p:cBhvr>
                                    </p:animEffect>
                                    <p:set>
                                      <p:cBhvr>
                                        <p:cTn id="14" dur="1" fill="hold">
                                          <p:stCondLst>
                                            <p:cond delay="499"/>
                                          </p:stCondLst>
                                        </p:cTn>
                                        <p:tgtEl>
                                          <p:spTgt spid="3"/>
                                        </p:tgtEl>
                                        <p:attrNameLst>
                                          <p:attrName>style.visibility</p:attrName>
                                        </p:attrNameLst>
                                      </p:cBhvr>
                                      <p:to>
                                        <p:strVal val="hidden"/>
                                      </p:to>
                                    </p:set>
                                  </p:childTnLst>
                                </p:cTn>
                              </p:par>
                              <p:par>
                                <p:cTn id="15" presetID="53" presetClass="exit" presetSubtype="32" fill="hold" grpId="0" nodeType="withEffect">
                                  <p:stCondLst>
                                    <p:cond delay="0"/>
                                  </p:stCondLst>
                                  <p:childTnLst>
                                    <p:anim calcmode="lin" valueType="num">
                                      <p:cBhvr>
                                        <p:cTn id="16" dur="500"/>
                                        <p:tgtEl>
                                          <p:spTgt spid="4"/>
                                        </p:tgtEl>
                                        <p:attrNameLst>
                                          <p:attrName>ppt_w</p:attrName>
                                        </p:attrNameLst>
                                      </p:cBhvr>
                                      <p:tavLst>
                                        <p:tav tm="0">
                                          <p:val>
                                            <p:strVal val="ppt_w"/>
                                          </p:val>
                                        </p:tav>
                                        <p:tav tm="100000">
                                          <p:val>
                                            <p:fltVal val="0"/>
                                          </p:val>
                                        </p:tav>
                                      </p:tavLst>
                                    </p:anim>
                                    <p:anim calcmode="lin" valueType="num">
                                      <p:cBhvr>
                                        <p:cTn id="17" dur="500"/>
                                        <p:tgtEl>
                                          <p:spTgt spid="4"/>
                                        </p:tgtEl>
                                        <p:attrNameLst>
                                          <p:attrName>ppt_h</p:attrName>
                                        </p:attrNameLst>
                                      </p:cBhvr>
                                      <p:tavLst>
                                        <p:tav tm="0">
                                          <p:val>
                                            <p:strVal val="ppt_h"/>
                                          </p:val>
                                        </p:tav>
                                        <p:tav tm="100000">
                                          <p:val>
                                            <p:fltVal val="0"/>
                                          </p:val>
                                        </p:tav>
                                      </p:tavLst>
                                    </p:anim>
                                    <p:animEffect transition="out" filter="fade">
                                      <p:cBhvr>
                                        <p:cTn id="18" dur="500"/>
                                        <p:tgtEl>
                                          <p:spTgt spid="4"/>
                                        </p:tgtEl>
                                      </p:cBhvr>
                                    </p:animEffect>
                                    <p:set>
                                      <p:cBhvr>
                                        <p:cTn id="19" dur="1" fill="hold">
                                          <p:stCondLst>
                                            <p:cond delay="499"/>
                                          </p:stCondLst>
                                        </p:cTn>
                                        <p:tgtEl>
                                          <p:spTgt spid="4"/>
                                        </p:tgtEl>
                                        <p:attrNameLst>
                                          <p:attrName>style.visibility</p:attrName>
                                        </p:attrNameLst>
                                      </p:cBhvr>
                                      <p:to>
                                        <p:strVal val="hidden"/>
                                      </p:to>
                                    </p:set>
                                  </p:childTnLst>
                                </p:cTn>
                              </p:par>
                              <p:par>
                                <p:cTn id="20" presetID="31" presetClass="exit" presetSubtype="0" fill="hold" nodeType="withEffect">
                                  <p:stCondLst>
                                    <p:cond delay="0"/>
                                  </p:stCondLst>
                                  <p:childTnLst>
                                    <p:anim calcmode="lin" valueType="num">
                                      <p:cBhvr>
                                        <p:cTn id="21" dur="1000"/>
                                        <p:tgtEl>
                                          <p:spTgt spid="5"/>
                                        </p:tgtEl>
                                        <p:attrNameLst>
                                          <p:attrName>ppt_w</p:attrName>
                                        </p:attrNameLst>
                                      </p:cBhvr>
                                      <p:tavLst>
                                        <p:tav tm="0">
                                          <p:val>
                                            <p:strVal val="ppt_w"/>
                                          </p:val>
                                        </p:tav>
                                        <p:tav tm="100000">
                                          <p:val>
                                            <p:fltVal val="0"/>
                                          </p:val>
                                        </p:tav>
                                      </p:tavLst>
                                    </p:anim>
                                    <p:anim calcmode="lin" valueType="num">
                                      <p:cBhvr>
                                        <p:cTn id="22" dur="1000"/>
                                        <p:tgtEl>
                                          <p:spTgt spid="5"/>
                                        </p:tgtEl>
                                        <p:attrNameLst>
                                          <p:attrName>ppt_h</p:attrName>
                                        </p:attrNameLst>
                                      </p:cBhvr>
                                      <p:tavLst>
                                        <p:tav tm="0">
                                          <p:val>
                                            <p:strVal val="ppt_h"/>
                                          </p:val>
                                        </p:tav>
                                        <p:tav tm="100000">
                                          <p:val>
                                            <p:fltVal val="0"/>
                                          </p:val>
                                        </p:tav>
                                      </p:tavLst>
                                    </p:anim>
                                    <p:anim calcmode="lin" valueType="num">
                                      <p:cBhvr>
                                        <p:cTn id="23" dur="1000"/>
                                        <p:tgtEl>
                                          <p:spTgt spid="5"/>
                                        </p:tgtEl>
                                        <p:attrNameLst>
                                          <p:attrName>style.rotation</p:attrName>
                                        </p:attrNameLst>
                                      </p:cBhvr>
                                      <p:tavLst>
                                        <p:tav tm="0">
                                          <p:val>
                                            <p:fltVal val="0"/>
                                          </p:val>
                                        </p:tav>
                                        <p:tav tm="100000">
                                          <p:val>
                                            <p:fltVal val="90"/>
                                          </p:val>
                                        </p:tav>
                                      </p:tavLst>
                                    </p:anim>
                                    <p:animEffect transition="out" filter="fade">
                                      <p:cBhvr>
                                        <p:cTn id="24" dur="1000"/>
                                        <p:tgtEl>
                                          <p:spTgt spid="5"/>
                                        </p:tgtEl>
                                      </p:cBhvr>
                                    </p:animEffect>
                                    <p:set>
                                      <p:cBhvr>
                                        <p:cTn id="25" dur="1" fill="hold">
                                          <p:stCondLst>
                                            <p:cond delay="999"/>
                                          </p:stCondLst>
                                        </p:cTn>
                                        <p:tgtEl>
                                          <p:spTgt spid="5"/>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26" presetClass="entr" presetSubtype="0"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down)">
                                      <p:cBhvr>
                                        <p:cTn id="30" dur="580">
                                          <p:stCondLst>
                                            <p:cond delay="0"/>
                                          </p:stCondLst>
                                        </p:cTn>
                                        <p:tgtEl>
                                          <p:spTgt spid="6"/>
                                        </p:tgtEl>
                                      </p:cBhvr>
                                    </p:animEffect>
                                    <p:anim calcmode="lin" valueType="num">
                                      <p:cBhvr>
                                        <p:cTn id="31"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32"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33"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34"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35"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36" dur="26">
                                          <p:stCondLst>
                                            <p:cond delay="650"/>
                                          </p:stCondLst>
                                        </p:cTn>
                                        <p:tgtEl>
                                          <p:spTgt spid="6"/>
                                        </p:tgtEl>
                                      </p:cBhvr>
                                      <p:to x="100000" y="60000"/>
                                    </p:animScale>
                                    <p:animScale>
                                      <p:cBhvr>
                                        <p:cTn id="37" dur="166" decel="50000">
                                          <p:stCondLst>
                                            <p:cond delay="676"/>
                                          </p:stCondLst>
                                        </p:cTn>
                                        <p:tgtEl>
                                          <p:spTgt spid="6"/>
                                        </p:tgtEl>
                                      </p:cBhvr>
                                      <p:to x="100000" y="100000"/>
                                    </p:animScale>
                                    <p:animScale>
                                      <p:cBhvr>
                                        <p:cTn id="38" dur="26">
                                          <p:stCondLst>
                                            <p:cond delay="1312"/>
                                          </p:stCondLst>
                                        </p:cTn>
                                        <p:tgtEl>
                                          <p:spTgt spid="6"/>
                                        </p:tgtEl>
                                      </p:cBhvr>
                                      <p:to x="100000" y="80000"/>
                                    </p:animScale>
                                    <p:animScale>
                                      <p:cBhvr>
                                        <p:cTn id="39" dur="166" decel="50000">
                                          <p:stCondLst>
                                            <p:cond delay="1338"/>
                                          </p:stCondLst>
                                        </p:cTn>
                                        <p:tgtEl>
                                          <p:spTgt spid="6"/>
                                        </p:tgtEl>
                                      </p:cBhvr>
                                      <p:to x="100000" y="100000"/>
                                    </p:animScale>
                                    <p:animScale>
                                      <p:cBhvr>
                                        <p:cTn id="40" dur="26">
                                          <p:stCondLst>
                                            <p:cond delay="1642"/>
                                          </p:stCondLst>
                                        </p:cTn>
                                        <p:tgtEl>
                                          <p:spTgt spid="6"/>
                                        </p:tgtEl>
                                      </p:cBhvr>
                                      <p:to x="100000" y="90000"/>
                                    </p:animScale>
                                    <p:animScale>
                                      <p:cBhvr>
                                        <p:cTn id="41" dur="166" decel="50000">
                                          <p:stCondLst>
                                            <p:cond delay="1668"/>
                                          </p:stCondLst>
                                        </p:cTn>
                                        <p:tgtEl>
                                          <p:spTgt spid="6"/>
                                        </p:tgtEl>
                                      </p:cBhvr>
                                      <p:to x="100000" y="100000"/>
                                    </p:animScale>
                                    <p:animScale>
                                      <p:cBhvr>
                                        <p:cTn id="42" dur="26">
                                          <p:stCondLst>
                                            <p:cond delay="1808"/>
                                          </p:stCondLst>
                                        </p:cTn>
                                        <p:tgtEl>
                                          <p:spTgt spid="6"/>
                                        </p:tgtEl>
                                      </p:cBhvr>
                                      <p:to x="100000" y="95000"/>
                                    </p:animScale>
                                    <p:animScale>
                                      <p:cBhvr>
                                        <p:cTn id="43" dur="166" decel="50000">
                                          <p:stCondLst>
                                            <p:cond delay="1834"/>
                                          </p:stCondLst>
                                        </p:cTn>
                                        <p:tgtEl>
                                          <p:spTgt spid="6"/>
                                        </p:tgtEl>
                                      </p:cBhvr>
                                      <p:to x="100000" y="100000"/>
                                    </p:animScale>
                                  </p:childTnLst>
                                </p:cTn>
                              </p:par>
                              <p:par>
                                <p:cTn id="44" presetID="26" presetClass="entr" presetSubtype="0" fill="hold" grpId="0" nodeType="with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wipe(down)">
                                      <p:cBhvr>
                                        <p:cTn id="46" dur="580">
                                          <p:stCondLst>
                                            <p:cond delay="0"/>
                                          </p:stCondLst>
                                        </p:cTn>
                                        <p:tgtEl>
                                          <p:spTgt spid="7"/>
                                        </p:tgtEl>
                                      </p:cBhvr>
                                    </p:animEffect>
                                    <p:anim calcmode="lin" valueType="num">
                                      <p:cBhvr>
                                        <p:cTn id="47"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48"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49"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50"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51"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52" dur="26">
                                          <p:stCondLst>
                                            <p:cond delay="650"/>
                                          </p:stCondLst>
                                        </p:cTn>
                                        <p:tgtEl>
                                          <p:spTgt spid="7"/>
                                        </p:tgtEl>
                                      </p:cBhvr>
                                      <p:to x="100000" y="60000"/>
                                    </p:animScale>
                                    <p:animScale>
                                      <p:cBhvr>
                                        <p:cTn id="53" dur="166" decel="50000">
                                          <p:stCondLst>
                                            <p:cond delay="676"/>
                                          </p:stCondLst>
                                        </p:cTn>
                                        <p:tgtEl>
                                          <p:spTgt spid="7"/>
                                        </p:tgtEl>
                                      </p:cBhvr>
                                      <p:to x="100000" y="100000"/>
                                    </p:animScale>
                                    <p:animScale>
                                      <p:cBhvr>
                                        <p:cTn id="54" dur="26">
                                          <p:stCondLst>
                                            <p:cond delay="1312"/>
                                          </p:stCondLst>
                                        </p:cTn>
                                        <p:tgtEl>
                                          <p:spTgt spid="7"/>
                                        </p:tgtEl>
                                      </p:cBhvr>
                                      <p:to x="100000" y="80000"/>
                                    </p:animScale>
                                    <p:animScale>
                                      <p:cBhvr>
                                        <p:cTn id="55" dur="166" decel="50000">
                                          <p:stCondLst>
                                            <p:cond delay="1338"/>
                                          </p:stCondLst>
                                        </p:cTn>
                                        <p:tgtEl>
                                          <p:spTgt spid="7"/>
                                        </p:tgtEl>
                                      </p:cBhvr>
                                      <p:to x="100000" y="100000"/>
                                    </p:animScale>
                                    <p:animScale>
                                      <p:cBhvr>
                                        <p:cTn id="56" dur="26">
                                          <p:stCondLst>
                                            <p:cond delay="1642"/>
                                          </p:stCondLst>
                                        </p:cTn>
                                        <p:tgtEl>
                                          <p:spTgt spid="7"/>
                                        </p:tgtEl>
                                      </p:cBhvr>
                                      <p:to x="100000" y="90000"/>
                                    </p:animScale>
                                    <p:animScale>
                                      <p:cBhvr>
                                        <p:cTn id="57" dur="166" decel="50000">
                                          <p:stCondLst>
                                            <p:cond delay="1668"/>
                                          </p:stCondLst>
                                        </p:cTn>
                                        <p:tgtEl>
                                          <p:spTgt spid="7"/>
                                        </p:tgtEl>
                                      </p:cBhvr>
                                      <p:to x="100000" y="100000"/>
                                    </p:animScale>
                                    <p:animScale>
                                      <p:cBhvr>
                                        <p:cTn id="58" dur="26">
                                          <p:stCondLst>
                                            <p:cond delay="1808"/>
                                          </p:stCondLst>
                                        </p:cTn>
                                        <p:tgtEl>
                                          <p:spTgt spid="7"/>
                                        </p:tgtEl>
                                      </p:cBhvr>
                                      <p:to x="100000" y="95000"/>
                                    </p:animScale>
                                    <p:animScale>
                                      <p:cBhvr>
                                        <p:cTn id="59"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The making and the rescue of M16 Interior V1</a:t>
            </a:r>
            <a:endParaRPr lang="en-ZA" dirty="0"/>
          </a:p>
        </p:txBody>
      </p:sp>
      <p:sp>
        <p:nvSpPr>
          <p:cNvPr id="3" name="Content Placeholder 2"/>
          <p:cNvSpPr>
            <a:spLocks noGrp="1"/>
          </p:cNvSpPr>
          <p:nvPr>
            <p:ph idx="1"/>
          </p:nvPr>
        </p:nvSpPr>
        <p:spPr/>
        <p:txBody>
          <a:bodyPr>
            <a:normAutofit fontScale="85000" lnSpcReduction="20000"/>
          </a:bodyPr>
          <a:lstStyle/>
          <a:p>
            <a:r>
              <a:rPr lang="en-US" dirty="0"/>
              <a:t>M16 Interior manufactured by (MIT) </a:t>
            </a:r>
            <a:r>
              <a:rPr lang="en-US" dirty="0" err="1"/>
              <a:t>Masikane</a:t>
            </a:r>
            <a:r>
              <a:rPr lang="en-US" dirty="0"/>
              <a:t> IT Solutions (Software Department) and in the later stage after it’s SDLC Approach got completed it then happened that (HOS) Hypothetical Objective Systems Inc. (PTY) it assigned (ISDF) Individual Software Developers Forum to run some of the software maintenance on M16 Interior  POS. The MIT Software development team is currently working on the planning of the next version of M16 Exterior POS version 2. </a:t>
            </a:r>
            <a:endParaRPr lang="en-ZA" dirty="0"/>
          </a:p>
          <a:p>
            <a:endParaRPr lang="en-ZA" dirty="0"/>
          </a:p>
          <a:p>
            <a:r>
              <a:rPr lang="en-US" dirty="0"/>
              <a:t>M16 POS existence began in 23 April 2018 due to the worries of some Internet café owners not feeling secured when leaving their staff behind with business. So there is proof requested from the business owners at the end of the day regardless of some styles of doing readings based on the sales and services offered.</a:t>
            </a:r>
            <a:endParaRPr lang="en-ZA" dirty="0"/>
          </a:p>
          <a:p>
            <a:pPr marL="0" indent="0">
              <a:buNone/>
            </a:pPr>
            <a:r>
              <a:rPr lang="en-US" dirty="0"/>
              <a:t> </a:t>
            </a:r>
            <a:endParaRPr lang="en-ZA" dirty="0"/>
          </a:p>
          <a:p>
            <a:r>
              <a:rPr lang="en-US" b="1" dirty="0"/>
              <a:t>“M16 Interior POS – Purpose of M16 Interior - POS"</a:t>
            </a:r>
            <a:r>
              <a:rPr lang="en-US" dirty="0"/>
              <a:t>.</a:t>
            </a:r>
            <a:endParaRPr lang="en-ZA" dirty="0"/>
          </a:p>
          <a:p>
            <a:endParaRPr lang="en-ZA" dirty="0"/>
          </a:p>
        </p:txBody>
      </p:sp>
    </p:spTree>
    <p:extLst>
      <p:ext uri="{BB962C8B-B14F-4D97-AF65-F5344CB8AC3E}">
        <p14:creationId xmlns:p14="http://schemas.microsoft.com/office/powerpoint/2010/main" val="32511204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6000">
        <p15:prstTrans prst="wind"/>
      </p:transition>
    </mc:Choice>
    <mc:Fallback>
      <p:transition spd="slow" advTm="1600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798437" y="3132000"/>
            <a:ext cx="3168352" cy="585032"/>
          </a:xfrm>
          <a:prstGeom prst="rect">
            <a:avLst/>
          </a:prstGeom>
          <a:noFill/>
        </p:spPr>
        <p:txBody>
          <a:bodyPr wrap="square" rtlCol="0">
            <a:spAutoFit/>
          </a:bodyPr>
          <a:lstStyle/>
          <a:p>
            <a:pPr marL="91440">
              <a:lnSpc>
                <a:spcPts val="4200"/>
              </a:lnSpc>
            </a:pPr>
            <a:r>
              <a:rPr lang="en-US" sz="2800" dirty="0">
                <a:solidFill>
                  <a:srgbClr val="002060"/>
                </a:solidFill>
                <a:latin typeface="Montserrat" panose="00000500000000000000" pitchFamily="2" charset="0"/>
              </a:rPr>
              <a:t>Get In Touch</a:t>
            </a:r>
          </a:p>
        </p:txBody>
      </p:sp>
      <p:sp>
        <p:nvSpPr>
          <p:cNvPr id="3" name="Freeform 2"/>
          <p:cNvSpPr>
            <a:spLocks noEditPoints="1"/>
          </p:cNvSpPr>
          <p:nvPr/>
        </p:nvSpPr>
        <p:spPr bwMode="auto">
          <a:xfrm>
            <a:off x="7967886" y="5388772"/>
            <a:ext cx="319637" cy="319637"/>
          </a:xfrm>
          <a:custGeom>
            <a:avLst/>
            <a:gdLst>
              <a:gd name="T0" fmla="*/ 819 w 1638"/>
              <a:gd name="T1" fmla="*/ 0 h 1638"/>
              <a:gd name="T2" fmla="*/ 0 w 1638"/>
              <a:gd name="T3" fmla="*/ 819 h 1638"/>
              <a:gd name="T4" fmla="*/ 819 w 1638"/>
              <a:gd name="T5" fmla="*/ 1638 h 1638"/>
              <a:gd name="T6" fmla="*/ 1638 w 1638"/>
              <a:gd name="T7" fmla="*/ 819 h 1638"/>
              <a:gd name="T8" fmla="*/ 819 w 1638"/>
              <a:gd name="T9" fmla="*/ 0 h 1638"/>
              <a:gd name="T10" fmla="*/ 1252 w 1638"/>
              <a:gd name="T11" fmla="*/ 1195 h 1638"/>
              <a:gd name="T12" fmla="*/ 1186 w 1638"/>
              <a:gd name="T13" fmla="*/ 1261 h 1638"/>
              <a:gd name="T14" fmla="*/ 1139 w 1638"/>
              <a:gd name="T15" fmla="*/ 1280 h 1638"/>
              <a:gd name="T16" fmla="*/ 585 w 1638"/>
              <a:gd name="T17" fmla="*/ 1053 h 1638"/>
              <a:gd name="T18" fmla="*/ 358 w 1638"/>
              <a:gd name="T19" fmla="*/ 497 h 1638"/>
              <a:gd name="T20" fmla="*/ 378 w 1638"/>
              <a:gd name="T21" fmla="*/ 452 h 1638"/>
              <a:gd name="T22" fmla="*/ 443 w 1638"/>
              <a:gd name="T23" fmla="*/ 387 h 1638"/>
              <a:gd name="T24" fmla="*/ 546 w 1638"/>
              <a:gd name="T25" fmla="*/ 363 h 1638"/>
              <a:gd name="T26" fmla="*/ 559 w 1638"/>
              <a:gd name="T27" fmla="*/ 367 h 1638"/>
              <a:gd name="T28" fmla="*/ 634 w 1638"/>
              <a:gd name="T29" fmla="*/ 446 h 1638"/>
              <a:gd name="T30" fmla="*/ 667 w 1638"/>
              <a:gd name="T31" fmla="*/ 567 h 1638"/>
              <a:gd name="T32" fmla="*/ 640 w 1638"/>
              <a:gd name="T33" fmla="*/ 671 h 1638"/>
              <a:gd name="T34" fmla="*/ 596 w 1638"/>
              <a:gd name="T35" fmla="*/ 715 h 1638"/>
              <a:gd name="T36" fmla="*/ 924 w 1638"/>
              <a:gd name="T37" fmla="*/ 1042 h 1638"/>
              <a:gd name="T38" fmla="*/ 967 w 1638"/>
              <a:gd name="T39" fmla="*/ 998 h 1638"/>
              <a:gd name="T40" fmla="*/ 1071 w 1638"/>
              <a:gd name="T41" fmla="*/ 971 h 1638"/>
              <a:gd name="T42" fmla="*/ 1192 w 1638"/>
              <a:gd name="T43" fmla="*/ 1004 h 1638"/>
              <a:gd name="T44" fmla="*/ 1271 w 1638"/>
              <a:gd name="T45" fmla="*/ 1079 h 1638"/>
              <a:gd name="T46" fmla="*/ 1276 w 1638"/>
              <a:gd name="T47" fmla="*/ 1093 h 1638"/>
              <a:gd name="T48" fmla="*/ 1252 w 1638"/>
              <a:gd name="T49" fmla="*/ 1195 h 1638"/>
              <a:gd name="T50" fmla="*/ 1252 w 1638"/>
              <a:gd name="T51" fmla="*/ 1195 h 1638"/>
              <a:gd name="T52" fmla="*/ 1252 w 1638"/>
              <a:gd name="T53" fmla="*/ 119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38" h="1638">
                <a:moveTo>
                  <a:pt x="819" y="0"/>
                </a:moveTo>
                <a:cubicBezTo>
                  <a:pt x="367" y="0"/>
                  <a:pt x="0" y="367"/>
                  <a:pt x="0" y="819"/>
                </a:cubicBezTo>
                <a:cubicBezTo>
                  <a:pt x="0" y="1272"/>
                  <a:pt x="367" y="1638"/>
                  <a:pt x="819" y="1638"/>
                </a:cubicBezTo>
                <a:cubicBezTo>
                  <a:pt x="1272" y="1638"/>
                  <a:pt x="1638" y="1272"/>
                  <a:pt x="1638" y="819"/>
                </a:cubicBezTo>
                <a:cubicBezTo>
                  <a:pt x="1638" y="367"/>
                  <a:pt x="1272" y="0"/>
                  <a:pt x="819" y="0"/>
                </a:cubicBezTo>
                <a:close/>
                <a:moveTo>
                  <a:pt x="1252" y="1195"/>
                </a:moveTo>
                <a:cubicBezTo>
                  <a:pt x="1186" y="1261"/>
                  <a:pt x="1186" y="1261"/>
                  <a:pt x="1186" y="1261"/>
                </a:cubicBezTo>
                <a:cubicBezTo>
                  <a:pt x="1175" y="1273"/>
                  <a:pt x="1140" y="1280"/>
                  <a:pt x="1139" y="1280"/>
                </a:cubicBezTo>
                <a:cubicBezTo>
                  <a:pt x="932" y="1282"/>
                  <a:pt x="732" y="1200"/>
                  <a:pt x="585" y="1053"/>
                </a:cubicBezTo>
                <a:cubicBezTo>
                  <a:pt x="438" y="906"/>
                  <a:pt x="356" y="706"/>
                  <a:pt x="358" y="497"/>
                </a:cubicBezTo>
                <a:cubicBezTo>
                  <a:pt x="358" y="497"/>
                  <a:pt x="366" y="464"/>
                  <a:pt x="378" y="452"/>
                </a:cubicBezTo>
                <a:cubicBezTo>
                  <a:pt x="443" y="387"/>
                  <a:pt x="443" y="387"/>
                  <a:pt x="443" y="387"/>
                </a:cubicBezTo>
                <a:cubicBezTo>
                  <a:pt x="467" y="363"/>
                  <a:pt x="513" y="352"/>
                  <a:pt x="546" y="363"/>
                </a:cubicBezTo>
                <a:cubicBezTo>
                  <a:pt x="559" y="367"/>
                  <a:pt x="559" y="367"/>
                  <a:pt x="559" y="367"/>
                </a:cubicBezTo>
                <a:cubicBezTo>
                  <a:pt x="592" y="378"/>
                  <a:pt x="625" y="414"/>
                  <a:pt x="634" y="446"/>
                </a:cubicBezTo>
                <a:cubicBezTo>
                  <a:pt x="667" y="567"/>
                  <a:pt x="667" y="567"/>
                  <a:pt x="667" y="567"/>
                </a:cubicBezTo>
                <a:cubicBezTo>
                  <a:pt x="676" y="600"/>
                  <a:pt x="664" y="647"/>
                  <a:pt x="640" y="671"/>
                </a:cubicBezTo>
                <a:cubicBezTo>
                  <a:pt x="596" y="715"/>
                  <a:pt x="596" y="715"/>
                  <a:pt x="596" y="715"/>
                </a:cubicBezTo>
                <a:cubicBezTo>
                  <a:pt x="639" y="874"/>
                  <a:pt x="764" y="999"/>
                  <a:pt x="924" y="1042"/>
                </a:cubicBezTo>
                <a:cubicBezTo>
                  <a:pt x="967" y="998"/>
                  <a:pt x="967" y="998"/>
                  <a:pt x="967" y="998"/>
                </a:cubicBezTo>
                <a:cubicBezTo>
                  <a:pt x="991" y="974"/>
                  <a:pt x="1038" y="962"/>
                  <a:pt x="1071" y="971"/>
                </a:cubicBezTo>
                <a:cubicBezTo>
                  <a:pt x="1192" y="1004"/>
                  <a:pt x="1192" y="1004"/>
                  <a:pt x="1192" y="1004"/>
                </a:cubicBezTo>
                <a:cubicBezTo>
                  <a:pt x="1225" y="1013"/>
                  <a:pt x="1261" y="1047"/>
                  <a:pt x="1271" y="1079"/>
                </a:cubicBezTo>
                <a:cubicBezTo>
                  <a:pt x="1276" y="1093"/>
                  <a:pt x="1276" y="1093"/>
                  <a:pt x="1276" y="1093"/>
                </a:cubicBezTo>
                <a:cubicBezTo>
                  <a:pt x="1287" y="1125"/>
                  <a:pt x="1276" y="1171"/>
                  <a:pt x="1252" y="1195"/>
                </a:cubicBezTo>
                <a:close/>
                <a:moveTo>
                  <a:pt x="1252" y="1195"/>
                </a:moveTo>
                <a:cubicBezTo>
                  <a:pt x="1252" y="1195"/>
                  <a:pt x="1252" y="1195"/>
                  <a:pt x="1252" y="1195"/>
                </a:cubicBezTo>
              </a:path>
            </a:pathLst>
          </a:custGeom>
          <a:solidFill>
            <a:srgbClr val="040F64"/>
          </a:solidFill>
          <a:ln>
            <a:noFill/>
          </a:ln>
          <a:extLst/>
        </p:spPr>
        <p:txBody>
          <a:bodyPr rot="0" vert="horz" wrap="square" lIns="91440" tIns="45720" rIns="91440" bIns="45720" anchor="t" anchorCtr="0" upright="1">
            <a:noAutofit/>
          </a:bodyPr>
          <a:lstStyle/>
          <a:p>
            <a:endParaRPr lang="en-US"/>
          </a:p>
        </p:txBody>
      </p:sp>
      <p:sp>
        <p:nvSpPr>
          <p:cNvPr id="4" name="Freeform 3"/>
          <p:cNvSpPr>
            <a:spLocks noEditPoints="1"/>
          </p:cNvSpPr>
          <p:nvPr/>
        </p:nvSpPr>
        <p:spPr bwMode="auto">
          <a:xfrm>
            <a:off x="7731793" y="5835877"/>
            <a:ext cx="356282" cy="319785"/>
          </a:xfrm>
          <a:custGeom>
            <a:avLst/>
            <a:gdLst>
              <a:gd name="T0" fmla="*/ 480 w 960"/>
              <a:gd name="T1" fmla="*/ 0 h 960"/>
              <a:gd name="T2" fmla="*/ 0 w 960"/>
              <a:gd name="T3" fmla="*/ 480 h 960"/>
              <a:gd name="T4" fmla="*/ 480 w 960"/>
              <a:gd name="T5" fmla="*/ 960 h 960"/>
              <a:gd name="T6" fmla="*/ 960 w 960"/>
              <a:gd name="T7" fmla="*/ 480 h 960"/>
              <a:gd name="T8" fmla="*/ 480 w 960"/>
              <a:gd name="T9" fmla="*/ 0 h 960"/>
              <a:gd name="T10" fmla="*/ 480 w 960"/>
              <a:gd name="T11" fmla="*/ 169 h 960"/>
              <a:gd name="T12" fmla="*/ 764 w 960"/>
              <a:gd name="T13" fmla="*/ 346 h 960"/>
              <a:gd name="T14" fmla="*/ 196 w 960"/>
              <a:gd name="T15" fmla="*/ 346 h 960"/>
              <a:gd name="T16" fmla="*/ 480 w 960"/>
              <a:gd name="T17" fmla="*/ 169 h 960"/>
              <a:gd name="T18" fmla="*/ 768 w 960"/>
              <a:gd name="T19" fmla="*/ 629 h 960"/>
              <a:gd name="T20" fmla="*/ 768 w 960"/>
              <a:gd name="T21" fmla="*/ 629 h 960"/>
              <a:gd name="T22" fmla="*/ 716 w 960"/>
              <a:gd name="T23" fmla="*/ 680 h 960"/>
              <a:gd name="T24" fmla="*/ 244 w 960"/>
              <a:gd name="T25" fmla="*/ 680 h 960"/>
              <a:gd name="T26" fmla="*/ 192 w 960"/>
              <a:gd name="T27" fmla="*/ 629 h 960"/>
              <a:gd name="T28" fmla="*/ 192 w 960"/>
              <a:gd name="T29" fmla="*/ 357 h 960"/>
              <a:gd name="T30" fmla="*/ 193 w 960"/>
              <a:gd name="T31" fmla="*/ 348 h 960"/>
              <a:gd name="T32" fmla="*/ 465 w 960"/>
              <a:gd name="T33" fmla="*/ 517 h 960"/>
              <a:gd name="T34" fmla="*/ 466 w 960"/>
              <a:gd name="T35" fmla="*/ 518 h 960"/>
              <a:gd name="T36" fmla="*/ 467 w 960"/>
              <a:gd name="T37" fmla="*/ 519 h 960"/>
              <a:gd name="T38" fmla="*/ 473 w 960"/>
              <a:gd name="T39" fmla="*/ 521 h 960"/>
              <a:gd name="T40" fmla="*/ 473 w 960"/>
              <a:gd name="T41" fmla="*/ 521 h 960"/>
              <a:gd name="T42" fmla="*/ 480 w 960"/>
              <a:gd name="T43" fmla="*/ 522 h 960"/>
              <a:gd name="T44" fmla="*/ 480 w 960"/>
              <a:gd name="T45" fmla="*/ 522 h 960"/>
              <a:gd name="T46" fmla="*/ 487 w 960"/>
              <a:gd name="T47" fmla="*/ 521 h 960"/>
              <a:gd name="T48" fmla="*/ 487 w 960"/>
              <a:gd name="T49" fmla="*/ 521 h 960"/>
              <a:gd name="T50" fmla="*/ 493 w 960"/>
              <a:gd name="T51" fmla="*/ 519 h 960"/>
              <a:gd name="T52" fmla="*/ 494 w 960"/>
              <a:gd name="T53" fmla="*/ 518 h 960"/>
              <a:gd name="T54" fmla="*/ 495 w 960"/>
              <a:gd name="T55" fmla="*/ 517 h 960"/>
              <a:gd name="T56" fmla="*/ 767 w 960"/>
              <a:gd name="T57" fmla="*/ 348 h 960"/>
              <a:gd name="T58" fmla="*/ 768 w 960"/>
              <a:gd name="T59" fmla="*/ 357 h 960"/>
              <a:gd name="T60" fmla="*/ 768 w 960"/>
              <a:gd name="T61" fmla="*/ 629 h 960"/>
              <a:gd name="T62" fmla="*/ 768 w 960"/>
              <a:gd name="T63" fmla="*/ 629 h 960"/>
              <a:gd name="T64" fmla="*/ 768 w 960"/>
              <a:gd name="T65" fmla="*/ 629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60" h="960">
                <a:moveTo>
                  <a:pt x="480" y="0"/>
                </a:moveTo>
                <a:cubicBezTo>
                  <a:pt x="215" y="0"/>
                  <a:pt x="0" y="215"/>
                  <a:pt x="0" y="480"/>
                </a:cubicBezTo>
                <a:cubicBezTo>
                  <a:pt x="0" y="745"/>
                  <a:pt x="215" y="960"/>
                  <a:pt x="480" y="960"/>
                </a:cubicBezTo>
                <a:cubicBezTo>
                  <a:pt x="745" y="960"/>
                  <a:pt x="960" y="745"/>
                  <a:pt x="960" y="480"/>
                </a:cubicBezTo>
                <a:cubicBezTo>
                  <a:pt x="960" y="215"/>
                  <a:pt x="745" y="0"/>
                  <a:pt x="480" y="0"/>
                </a:cubicBezTo>
                <a:close/>
                <a:moveTo>
                  <a:pt x="480" y="169"/>
                </a:moveTo>
                <a:cubicBezTo>
                  <a:pt x="764" y="346"/>
                  <a:pt x="764" y="346"/>
                  <a:pt x="764" y="346"/>
                </a:cubicBezTo>
                <a:cubicBezTo>
                  <a:pt x="196" y="346"/>
                  <a:pt x="196" y="346"/>
                  <a:pt x="196" y="346"/>
                </a:cubicBezTo>
                <a:lnTo>
                  <a:pt x="480" y="169"/>
                </a:lnTo>
                <a:close/>
                <a:moveTo>
                  <a:pt x="768" y="629"/>
                </a:moveTo>
                <a:cubicBezTo>
                  <a:pt x="768" y="629"/>
                  <a:pt x="768" y="629"/>
                  <a:pt x="768" y="629"/>
                </a:cubicBezTo>
                <a:cubicBezTo>
                  <a:pt x="768" y="657"/>
                  <a:pt x="745" y="680"/>
                  <a:pt x="716" y="680"/>
                </a:cubicBezTo>
                <a:cubicBezTo>
                  <a:pt x="244" y="680"/>
                  <a:pt x="244" y="680"/>
                  <a:pt x="244" y="680"/>
                </a:cubicBezTo>
                <a:cubicBezTo>
                  <a:pt x="215" y="680"/>
                  <a:pt x="192" y="657"/>
                  <a:pt x="192" y="629"/>
                </a:cubicBezTo>
                <a:cubicBezTo>
                  <a:pt x="192" y="357"/>
                  <a:pt x="192" y="357"/>
                  <a:pt x="192" y="357"/>
                </a:cubicBezTo>
                <a:cubicBezTo>
                  <a:pt x="192" y="354"/>
                  <a:pt x="193" y="351"/>
                  <a:pt x="193" y="348"/>
                </a:cubicBezTo>
                <a:cubicBezTo>
                  <a:pt x="465" y="517"/>
                  <a:pt x="465" y="517"/>
                  <a:pt x="465" y="517"/>
                </a:cubicBezTo>
                <a:cubicBezTo>
                  <a:pt x="465" y="518"/>
                  <a:pt x="465" y="518"/>
                  <a:pt x="466" y="518"/>
                </a:cubicBezTo>
                <a:cubicBezTo>
                  <a:pt x="466" y="518"/>
                  <a:pt x="466" y="518"/>
                  <a:pt x="467" y="519"/>
                </a:cubicBezTo>
                <a:cubicBezTo>
                  <a:pt x="469" y="520"/>
                  <a:pt x="471" y="520"/>
                  <a:pt x="473" y="521"/>
                </a:cubicBezTo>
                <a:cubicBezTo>
                  <a:pt x="473" y="521"/>
                  <a:pt x="473" y="521"/>
                  <a:pt x="473" y="521"/>
                </a:cubicBezTo>
                <a:cubicBezTo>
                  <a:pt x="476" y="522"/>
                  <a:pt x="478" y="522"/>
                  <a:pt x="480" y="522"/>
                </a:cubicBezTo>
                <a:cubicBezTo>
                  <a:pt x="480" y="522"/>
                  <a:pt x="480" y="522"/>
                  <a:pt x="480" y="522"/>
                </a:cubicBezTo>
                <a:cubicBezTo>
                  <a:pt x="482" y="522"/>
                  <a:pt x="485" y="522"/>
                  <a:pt x="487" y="521"/>
                </a:cubicBezTo>
                <a:cubicBezTo>
                  <a:pt x="487" y="521"/>
                  <a:pt x="487" y="521"/>
                  <a:pt x="487" y="521"/>
                </a:cubicBezTo>
                <a:cubicBezTo>
                  <a:pt x="489" y="520"/>
                  <a:pt x="491" y="520"/>
                  <a:pt x="493" y="519"/>
                </a:cubicBezTo>
                <a:cubicBezTo>
                  <a:pt x="494" y="518"/>
                  <a:pt x="494" y="518"/>
                  <a:pt x="494" y="518"/>
                </a:cubicBezTo>
                <a:cubicBezTo>
                  <a:pt x="495" y="518"/>
                  <a:pt x="495" y="518"/>
                  <a:pt x="495" y="517"/>
                </a:cubicBezTo>
                <a:cubicBezTo>
                  <a:pt x="767" y="348"/>
                  <a:pt x="767" y="348"/>
                  <a:pt x="767" y="348"/>
                </a:cubicBezTo>
                <a:cubicBezTo>
                  <a:pt x="767" y="351"/>
                  <a:pt x="768" y="354"/>
                  <a:pt x="768" y="357"/>
                </a:cubicBezTo>
                <a:lnTo>
                  <a:pt x="768" y="629"/>
                </a:lnTo>
                <a:close/>
                <a:moveTo>
                  <a:pt x="768" y="629"/>
                </a:moveTo>
                <a:cubicBezTo>
                  <a:pt x="768" y="629"/>
                  <a:pt x="768" y="629"/>
                  <a:pt x="768" y="629"/>
                </a:cubicBezTo>
              </a:path>
            </a:pathLst>
          </a:custGeom>
          <a:solidFill>
            <a:srgbClr val="040F64"/>
          </a:solidFill>
          <a:ln>
            <a:noFill/>
          </a:ln>
          <a:extLst/>
        </p:spPr>
        <p:txBody>
          <a:bodyPr rot="0" vert="horz" wrap="square" lIns="91440" tIns="45720" rIns="91440" bIns="45720" anchor="t" anchorCtr="0" upright="1">
            <a:noAutofit/>
          </a:bodyPr>
          <a:lstStyle/>
          <a:p>
            <a:endParaRPr lang="en-US"/>
          </a:p>
        </p:txBody>
      </p:sp>
      <p:grpSp>
        <p:nvGrpSpPr>
          <p:cNvPr id="5" name="Group 4"/>
          <p:cNvGrpSpPr/>
          <p:nvPr/>
        </p:nvGrpSpPr>
        <p:grpSpPr>
          <a:xfrm>
            <a:off x="7967886" y="3919093"/>
            <a:ext cx="326300" cy="326300"/>
            <a:chOff x="0" y="0"/>
            <a:chExt cx="1399540" cy="1399540"/>
          </a:xfrm>
          <a:solidFill>
            <a:srgbClr val="00B0F0"/>
          </a:solidFill>
        </p:grpSpPr>
        <p:sp>
          <p:nvSpPr>
            <p:cNvPr id="6" name="Oval 5"/>
            <p:cNvSpPr/>
            <p:nvPr/>
          </p:nvSpPr>
          <p:spPr>
            <a:xfrm>
              <a:off x="0" y="0"/>
              <a:ext cx="1399540" cy="1399540"/>
            </a:xfrm>
            <a:prstGeom prst="ellipse">
              <a:avLst/>
            </a:prstGeom>
            <a:solidFill>
              <a:srgbClr val="040F6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7" name="Freeform 6"/>
            <p:cNvSpPr>
              <a:spLocks noEditPoints="1"/>
            </p:cNvSpPr>
            <p:nvPr/>
          </p:nvSpPr>
          <p:spPr bwMode="auto">
            <a:xfrm>
              <a:off x="427516" y="304354"/>
              <a:ext cx="545910" cy="791248"/>
            </a:xfrm>
            <a:custGeom>
              <a:avLst/>
              <a:gdLst>
                <a:gd name="T0" fmla="*/ 1029 w 1054"/>
                <a:gd name="T1" fmla="*/ 381 h 1530"/>
                <a:gd name="T2" fmla="*/ 1005 w 1054"/>
                <a:gd name="T3" fmla="*/ 320 h 1530"/>
                <a:gd name="T4" fmla="*/ 520 w 1054"/>
                <a:gd name="T5" fmla="*/ 0 h 1530"/>
                <a:gd name="T6" fmla="*/ 0 w 1054"/>
                <a:gd name="T7" fmla="*/ 475 h 1530"/>
                <a:gd name="T8" fmla="*/ 0 w 1054"/>
                <a:gd name="T9" fmla="*/ 540 h 1530"/>
                <a:gd name="T10" fmla="*/ 2 w 1054"/>
                <a:gd name="T11" fmla="*/ 580 h 1530"/>
                <a:gd name="T12" fmla="*/ 231 w 1054"/>
                <a:gd name="T13" fmla="*/ 1046 h 1530"/>
                <a:gd name="T14" fmla="*/ 527 w 1054"/>
                <a:gd name="T15" fmla="*/ 1530 h 1530"/>
                <a:gd name="T16" fmla="*/ 709 w 1054"/>
                <a:gd name="T17" fmla="*/ 1217 h 1530"/>
                <a:gd name="T18" fmla="*/ 761 w 1054"/>
                <a:gd name="T19" fmla="*/ 1129 h 1530"/>
                <a:gd name="T20" fmla="*/ 802 w 1054"/>
                <a:gd name="T21" fmla="*/ 1073 h 1530"/>
                <a:gd name="T22" fmla="*/ 1054 w 1054"/>
                <a:gd name="T23" fmla="*/ 543 h 1530"/>
                <a:gd name="T24" fmla="*/ 1054 w 1054"/>
                <a:gd name="T25" fmla="*/ 471 h 1530"/>
                <a:gd name="T26" fmla="*/ 1029 w 1054"/>
                <a:gd name="T27" fmla="*/ 381 h 1530"/>
                <a:gd name="T28" fmla="*/ 524 w 1054"/>
                <a:gd name="T29" fmla="*/ 709 h 1530"/>
                <a:gd name="T30" fmla="*/ 345 w 1054"/>
                <a:gd name="T31" fmla="*/ 581 h 1530"/>
                <a:gd name="T32" fmla="*/ 340 w 1054"/>
                <a:gd name="T33" fmla="*/ 533 h 1530"/>
                <a:gd name="T34" fmla="*/ 340 w 1054"/>
                <a:gd name="T35" fmla="*/ 491 h 1530"/>
                <a:gd name="T36" fmla="*/ 530 w 1054"/>
                <a:gd name="T37" fmla="*/ 317 h 1530"/>
                <a:gd name="T38" fmla="*/ 723 w 1054"/>
                <a:gd name="T39" fmla="*/ 513 h 1530"/>
                <a:gd name="T40" fmla="*/ 524 w 1054"/>
                <a:gd name="T41" fmla="*/ 709 h 1530"/>
                <a:gd name="T42" fmla="*/ 524 w 1054"/>
                <a:gd name="T43" fmla="*/ 709 h 1530"/>
                <a:gd name="T44" fmla="*/ 524 w 1054"/>
                <a:gd name="T45" fmla="*/ 709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4" h="1530">
                  <a:moveTo>
                    <a:pt x="1029" y="381"/>
                  </a:moveTo>
                  <a:cubicBezTo>
                    <a:pt x="1023" y="360"/>
                    <a:pt x="1013" y="339"/>
                    <a:pt x="1005" y="320"/>
                  </a:cubicBezTo>
                  <a:cubicBezTo>
                    <a:pt x="907" y="85"/>
                    <a:pt x="693" y="0"/>
                    <a:pt x="520" y="0"/>
                  </a:cubicBezTo>
                  <a:cubicBezTo>
                    <a:pt x="289" y="0"/>
                    <a:pt x="34" y="155"/>
                    <a:pt x="0" y="475"/>
                  </a:cubicBezTo>
                  <a:cubicBezTo>
                    <a:pt x="0" y="540"/>
                    <a:pt x="0" y="540"/>
                    <a:pt x="0" y="540"/>
                  </a:cubicBezTo>
                  <a:cubicBezTo>
                    <a:pt x="0" y="543"/>
                    <a:pt x="1" y="567"/>
                    <a:pt x="2" y="580"/>
                  </a:cubicBezTo>
                  <a:cubicBezTo>
                    <a:pt x="21" y="732"/>
                    <a:pt x="142" y="894"/>
                    <a:pt x="231" y="1046"/>
                  </a:cubicBezTo>
                  <a:cubicBezTo>
                    <a:pt x="328" y="1209"/>
                    <a:pt x="428" y="1370"/>
                    <a:pt x="527" y="1530"/>
                  </a:cubicBezTo>
                  <a:cubicBezTo>
                    <a:pt x="589" y="1426"/>
                    <a:pt x="650" y="1319"/>
                    <a:pt x="709" y="1217"/>
                  </a:cubicBezTo>
                  <a:cubicBezTo>
                    <a:pt x="726" y="1187"/>
                    <a:pt x="745" y="1157"/>
                    <a:pt x="761" y="1129"/>
                  </a:cubicBezTo>
                  <a:cubicBezTo>
                    <a:pt x="772" y="1110"/>
                    <a:pt x="793" y="1091"/>
                    <a:pt x="802" y="1073"/>
                  </a:cubicBezTo>
                  <a:cubicBezTo>
                    <a:pt x="899" y="896"/>
                    <a:pt x="1054" y="718"/>
                    <a:pt x="1054" y="543"/>
                  </a:cubicBezTo>
                  <a:cubicBezTo>
                    <a:pt x="1054" y="471"/>
                    <a:pt x="1054" y="471"/>
                    <a:pt x="1054" y="471"/>
                  </a:cubicBezTo>
                  <a:cubicBezTo>
                    <a:pt x="1054" y="452"/>
                    <a:pt x="1030" y="385"/>
                    <a:pt x="1029" y="381"/>
                  </a:cubicBezTo>
                  <a:close/>
                  <a:moveTo>
                    <a:pt x="524" y="709"/>
                  </a:moveTo>
                  <a:cubicBezTo>
                    <a:pt x="456" y="709"/>
                    <a:pt x="382" y="675"/>
                    <a:pt x="345" y="581"/>
                  </a:cubicBezTo>
                  <a:cubicBezTo>
                    <a:pt x="340" y="566"/>
                    <a:pt x="340" y="536"/>
                    <a:pt x="340" y="533"/>
                  </a:cubicBezTo>
                  <a:cubicBezTo>
                    <a:pt x="340" y="491"/>
                    <a:pt x="340" y="491"/>
                    <a:pt x="340" y="491"/>
                  </a:cubicBezTo>
                  <a:cubicBezTo>
                    <a:pt x="340" y="371"/>
                    <a:pt x="442" y="317"/>
                    <a:pt x="530" y="317"/>
                  </a:cubicBezTo>
                  <a:cubicBezTo>
                    <a:pt x="639" y="317"/>
                    <a:pt x="723" y="404"/>
                    <a:pt x="723" y="513"/>
                  </a:cubicBezTo>
                  <a:cubicBezTo>
                    <a:pt x="723" y="622"/>
                    <a:pt x="633" y="709"/>
                    <a:pt x="524" y="709"/>
                  </a:cubicBezTo>
                  <a:close/>
                  <a:moveTo>
                    <a:pt x="524" y="709"/>
                  </a:moveTo>
                  <a:cubicBezTo>
                    <a:pt x="524" y="709"/>
                    <a:pt x="524" y="709"/>
                    <a:pt x="524" y="709"/>
                  </a:cubicBezTo>
                </a:path>
              </a:pathLst>
            </a:custGeom>
            <a:solidFill>
              <a:schemeClr val="bg1"/>
            </a:solidFill>
            <a:ln>
              <a:noFill/>
            </a:ln>
          </p:spPr>
          <p:txBody>
            <a:bodyPr rot="0" vert="horz" wrap="square" lIns="91440" tIns="45720" rIns="91440" bIns="45720" anchor="t" anchorCtr="0" upright="1">
              <a:noAutofit/>
            </a:bodyPr>
            <a:lstStyle/>
            <a:p>
              <a:endParaRPr lang="en-US"/>
            </a:p>
          </p:txBody>
        </p:sp>
      </p:grpSp>
      <p:sp>
        <p:nvSpPr>
          <p:cNvPr id="8" name="TextBox 13"/>
          <p:cNvSpPr txBox="1"/>
          <p:nvPr/>
        </p:nvSpPr>
        <p:spPr>
          <a:xfrm>
            <a:off x="8454494" y="5363924"/>
            <a:ext cx="1805286" cy="416524"/>
          </a:xfrm>
          <a:prstGeom prst="rect">
            <a:avLst/>
          </a:prstGeom>
          <a:noFill/>
        </p:spPr>
        <p:txBody>
          <a:bodyPr wrap="square" rtlCol="0">
            <a:spAutoFit/>
          </a:bodyPr>
          <a:lstStyle/>
          <a:p>
            <a:pPr marL="0" marR="0">
              <a:lnSpc>
                <a:spcPct val="150000"/>
              </a:lnSpc>
              <a:spcBef>
                <a:spcPts val="0"/>
              </a:spcBef>
              <a:spcAft>
                <a:spcPts val="0"/>
              </a:spcAft>
            </a:pPr>
            <a:r>
              <a:rPr lang="en-US" sz="1600" dirty="0" smtClean="0">
                <a:solidFill>
                  <a:srgbClr val="000000"/>
                </a:solidFill>
                <a:latin typeface="Open Sans" panose="020B0606030504020204" pitchFamily="34" charset="0"/>
                <a:ea typeface="Open Sans" panose="020B0606030504020204" pitchFamily="34" charset="0"/>
                <a:cs typeface="Open Sans" panose="020B0606030504020204" pitchFamily="34" charset="0"/>
              </a:rPr>
              <a:t>+27 (0) 62 58 10101</a:t>
            </a:r>
            <a:endParaRPr lang="en-US" sz="1600"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13"/>
          <p:cNvSpPr txBox="1"/>
          <p:nvPr/>
        </p:nvSpPr>
        <p:spPr>
          <a:xfrm>
            <a:off x="8194839" y="5811103"/>
            <a:ext cx="3497394" cy="1200329"/>
          </a:xfrm>
          <a:prstGeom prst="rect">
            <a:avLst/>
          </a:prstGeom>
          <a:noFill/>
        </p:spPr>
        <p:txBody>
          <a:bodyPr wrap="square" rtlCol="0">
            <a:spAutoFit/>
          </a:bodyPr>
          <a:lstStyle/>
          <a:p>
            <a:pPr marL="0" marR="0">
              <a:lnSpc>
                <a:spcPct val="150000"/>
              </a:lnSpc>
              <a:spcBef>
                <a:spcPts val="0"/>
              </a:spcBef>
              <a:spcAft>
                <a:spcPts val="0"/>
              </a:spcAft>
            </a:pPr>
            <a:r>
              <a:rPr lang="en-US" sz="1600" dirty="0" smtClean="0">
                <a:solidFill>
                  <a:srgbClr val="000000"/>
                </a:solidFill>
                <a:latin typeface="Open Sans" panose="020B0606030504020204" pitchFamily="34" charset="0"/>
                <a:ea typeface="Open Sans" panose="020B0606030504020204" pitchFamily="34" charset="0"/>
                <a:cs typeface="Open Sans" panose="020B0606030504020204" pitchFamily="34" charset="0"/>
                <a:hlinkClick r:id="rId5"/>
              </a:rPr>
              <a:t>mosa@masikanesolutions.co.za</a:t>
            </a:r>
            <a:endParaRPr lang="en-US" sz="1600" dirty="0" smtClean="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marL="0" marR="0">
              <a:lnSpc>
                <a:spcPct val="150000"/>
              </a:lnSpc>
              <a:spcBef>
                <a:spcPts val="0"/>
              </a:spcBef>
              <a:spcAft>
                <a:spcPts val="0"/>
              </a:spcAft>
            </a:pPr>
            <a:r>
              <a:rPr lang="en-US" sz="1600" kern="1200" dirty="0" smtClean="0">
                <a:solidFill>
                  <a:srgbClr val="000000"/>
                </a:solidFill>
                <a:effectLst/>
                <a:latin typeface="Open Sans" panose="020B0606030504020204" pitchFamily="34" charset="0"/>
                <a:ea typeface="Open Sans" panose="020B0606030504020204" pitchFamily="34" charset="0"/>
                <a:cs typeface="Open Sans" panose="020B0606030504020204" pitchFamily="34" charset="0"/>
                <a:hlinkClick r:id="rId6"/>
              </a:rPr>
              <a:t>Princevxiii.mosamoab</a:t>
            </a:r>
            <a:r>
              <a:rPr lang="en-US" sz="1600" dirty="0" smtClean="0">
                <a:solidFill>
                  <a:srgbClr val="000000"/>
                </a:solidFill>
                <a:latin typeface="Open Sans" panose="020B0606030504020204" pitchFamily="34" charset="0"/>
                <a:ea typeface="Open Sans" panose="020B0606030504020204" pitchFamily="34" charset="0"/>
                <a:cs typeface="Open Sans" panose="020B0606030504020204" pitchFamily="34" charset="0"/>
                <a:hlinkClick r:id="rId6"/>
              </a:rPr>
              <a:t>i@programmer.net</a:t>
            </a:r>
            <a:endParaRPr lang="en-US" sz="1600" dirty="0" smtClean="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marL="0" marR="0">
              <a:lnSpc>
                <a:spcPct val="150000"/>
              </a:lnSpc>
              <a:spcBef>
                <a:spcPts val="0"/>
              </a:spcBef>
              <a:spcAft>
                <a:spcPts val="0"/>
              </a:spcAft>
            </a:pPr>
            <a:endParaRPr lang="en-US" sz="1600" b="1" kern="120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p:txBody>
      </p:sp>
      <p:sp>
        <p:nvSpPr>
          <p:cNvPr id="10" name="TextBox 13"/>
          <p:cNvSpPr txBox="1"/>
          <p:nvPr/>
        </p:nvSpPr>
        <p:spPr>
          <a:xfrm>
            <a:off x="8454494" y="3805244"/>
            <a:ext cx="2237334" cy="1015663"/>
          </a:xfrm>
          <a:prstGeom prst="rect">
            <a:avLst/>
          </a:prstGeom>
          <a:noFill/>
        </p:spPr>
        <p:txBody>
          <a:bodyPr wrap="square" rtlCol="0">
            <a:spAutoFit/>
          </a:bodyPr>
          <a:lstStyle/>
          <a:p>
            <a:pPr marL="0" marR="0">
              <a:lnSpc>
                <a:spcPts val="1800"/>
              </a:lnSpc>
              <a:spcBef>
                <a:spcPts val="0"/>
              </a:spcBef>
              <a:spcAft>
                <a:spcPts val="0"/>
              </a:spcAft>
            </a:pPr>
            <a:r>
              <a:rPr lang="en-US" sz="1600" dirty="0" smtClean="0">
                <a:solidFill>
                  <a:srgbClr val="000000"/>
                </a:solidFill>
                <a:latin typeface="Open Sans" panose="020B0606030504020204" pitchFamily="34" charset="0"/>
                <a:ea typeface="Open Sans" panose="020B0606030504020204" pitchFamily="34" charset="0"/>
                <a:cs typeface="Open Sans" panose="020B0606030504020204" pitchFamily="34" charset="0"/>
              </a:rPr>
              <a:t>386 Phillip Enoch Street, </a:t>
            </a:r>
            <a:r>
              <a:rPr lang="en-US" sz="1600" dirty="0" err="1" smtClean="0">
                <a:solidFill>
                  <a:srgbClr val="000000"/>
                </a:solidFill>
                <a:latin typeface="Open Sans" panose="020B0606030504020204" pitchFamily="34" charset="0"/>
                <a:ea typeface="Open Sans" panose="020B0606030504020204" pitchFamily="34" charset="0"/>
                <a:cs typeface="Open Sans" panose="020B0606030504020204" pitchFamily="34" charset="0"/>
              </a:rPr>
              <a:t>Mmesi</a:t>
            </a:r>
            <a:r>
              <a:rPr lang="en-US" sz="1600" dirty="0" smtClean="0">
                <a:solidFill>
                  <a:srgbClr val="000000"/>
                </a:solidFill>
                <a:latin typeface="Open Sans" panose="020B0606030504020204" pitchFamily="34" charset="0"/>
                <a:ea typeface="Open Sans" panose="020B0606030504020204" pitchFamily="34" charset="0"/>
                <a:cs typeface="Open Sans" panose="020B0606030504020204" pitchFamily="34" charset="0"/>
              </a:rPr>
              <a:t> Park, </a:t>
            </a:r>
            <a:r>
              <a:rPr lang="en-US" sz="1600" dirty="0" err="1" smtClean="0">
                <a:solidFill>
                  <a:srgbClr val="000000"/>
                </a:solidFill>
                <a:latin typeface="Open Sans" panose="020B0606030504020204" pitchFamily="34" charset="0"/>
                <a:ea typeface="Open Sans" panose="020B0606030504020204" pitchFamily="34" charset="0"/>
                <a:cs typeface="Open Sans" panose="020B0606030504020204" pitchFamily="34" charset="0"/>
              </a:rPr>
              <a:t>Dobsonville</a:t>
            </a:r>
            <a:r>
              <a:rPr lang="en-US" sz="1600" dirty="0" smtClean="0">
                <a:solidFill>
                  <a:srgbClr val="000000"/>
                </a:solidFill>
                <a:latin typeface="Open Sans" panose="020B0606030504020204" pitchFamily="34" charset="0"/>
                <a:ea typeface="Open Sans" panose="020B0606030504020204" pitchFamily="34" charset="0"/>
                <a:cs typeface="Open Sans" panose="020B0606030504020204" pitchFamily="34" charset="0"/>
              </a:rPr>
              <a:t>,</a:t>
            </a:r>
          </a:p>
          <a:p>
            <a:pPr marL="0" marR="0">
              <a:lnSpc>
                <a:spcPts val="1800"/>
              </a:lnSpc>
              <a:spcBef>
                <a:spcPts val="0"/>
              </a:spcBef>
              <a:spcAft>
                <a:spcPts val="0"/>
              </a:spcAft>
            </a:pPr>
            <a:r>
              <a:rPr lang="en-US" sz="1600" kern="1200" dirty="0" smtClean="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Roodepoort South</a:t>
            </a:r>
          </a:p>
          <a:p>
            <a:pPr marL="0" marR="0">
              <a:lnSpc>
                <a:spcPts val="1800"/>
              </a:lnSpc>
              <a:spcBef>
                <a:spcPts val="0"/>
              </a:spcBef>
              <a:spcAft>
                <a:spcPts val="0"/>
              </a:spcAft>
            </a:pPr>
            <a:r>
              <a:rPr lang="en-US" sz="1600" dirty="0" smtClean="0">
                <a:solidFill>
                  <a:srgbClr val="000000"/>
                </a:solidFill>
                <a:latin typeface="Open Sans" panose="020B0606030504020204" pitchFamily="34" charset="0"/>
                <a:ea typeface="Open Sans" panose="020B0606030504020204" pitchFamily="34" charset="0"/>
                <a:cs typeface="Open Sans" panose="020B0606030504020204" pitchFamily="34" charset="0"/>
              </a:rPr>
              <a:t>Gauteng, 1863</a:t>
            </a:r>
            <a:endParaRPr lang="en-US" sz="1600" kern="120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p:txBody>
      </p:sp>
      <p:grpSp>
        <p:nvGrpSpPr>
          <p:cNvPr id="11" name="Group 10"/>
          <p:cNvGrpSpPr/>
          <p:nvPr/>
        </p:nvGrpSpPr>
        <p:grpSpPr>
          <a:xfrm>
            <a:off x="8777056" y="1639985"/>
            <a:ext cx="1105600" cy="1103884"/>
            <a:chOff x="0" y="0"/>
            <a:chExt cx="765175" cy="764530"/>
          </a:xfrm>
        </p:grpSpPr>
        <p:sp>
          <p:nvSpPr>
            <p:cNvPr id="12" name="Rectangle 11"/>
            <p:cNvSpPr>
              <a:spLocks noChangeArrowheads="1"/>
            </p:cNvSpPr>
            <p:nvPr/>
          </p:nvSpPr>
          <p:spPr bwMode="auto">
            <a:xfrm>
              <a:off x="457200" y="266700"/>
              <a:ext cx="22225" cy="5968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13" name="Rectangle 12"/>
            <p:cNvSpPr>
              <a:spLocks noChangeArrowheads="1"/>
            </p:cNvSpPr>
            <p:nvPr/>
          </p:nvSpPr>
          <p:spPr bwMode="auto">
            <a:xfrm>
              <a:off x="514350" y="266700"/>
              <a:ext cx="26670" cy="5968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14" name="Rectangle 13"/>
            <p:cNvSpPr>
              <a:spLocks noChangeArrowheads="1"/>
            </p:cNvSpPr>
            <p:nvPr/>
          </p:nvSpPr>
          <p:spPr bwMode="auto">
            <a:xfrm>
              <a:off x="457200" y="361950"/>
              <a:ext cx="22225"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15" name="Rectangle 14"/>
            <p:cNvSpPr>
              <a:spLocks noChangeArrowheads="1"/>
            </p:cNvSpPr>
            <p:nvPr/>
          </p:nvSpPr>
          <p:spPr bwMode="auto">
            <a:xfrm>
              <a:off x="514350" y="361950"/>
              <a:ext cx="2667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16" name="Rectangle 15"/>
            <p:cNvSpPr>
              <a:spLocks noChangeArrowheads="1"/>
            </p:cNvSpPr>
            <p:nvPr/>
          </p:nvSpPr>
          <p:spPr bwMode="auto">
            <a:xfrm>
              <a:off x="381000" y="400050"/>
              <a:ext cx="26670" cy="2285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17" name="Rectangle 16"/>
            <p:cNvSpPr>
              <a:spLocks noChangeArrowheads="1"/>
            </p:cNvSpPr>
            <p:nvPr/>
          </p:nvSpPr>
          <p:spPr bwMode="auto">
            <a:xfrm>
              <a:off x="304800" y="647700"/>
              <a:ext cx="2667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18" name="Rectangle 17"/>
            <p:cNvSpPr>
              <a:spLocks noChangeArrowheads="1"/>
            </p:cNvSpPr>
            <p:nvPr/>
          </p:nvSpPr>
          <p:spPr bwMode="auto">
            <a:xfrm>
              <a:off x="514350" y="400050"/>
              <a:ext cx="26670" cy="2285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19" name="Rectangle 18"/>
            <p:cNvSpPr>
              <a:spLocks noChangeArrowheads="1"/>
            </p:cNvSpPr>
            <p:nvPr/>
          </p:nvSpPr>
          <p:spPr bwMode="auto">
            <a:xfrm>
              <a:off x="457200" y="457200"/>
              <a:ext cx="22225"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20" name="Rectangle 19"/>
            <p:cNvSpPr>
              <a:spLocks noChangeArrowheads="1"/>
            </p:cNvSpPr>
            <p:nvPr/>
          </p:nvSpPr>
          <p:spPr bwMode="auto">
            <a:xfrm>
              <a:off x="514350" y="457200"/>
              <a:ext cx="2667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21" name="Freeform 20"/>
            <p:cNvSpPr>
              <a:spLocks noEditPoints="1"/>
            </p:cNvSpPr>
            <p:nvPr/>
          </p:nvSpPr>
          <p:spPr bwMode="auto">
            <a:xfrm>
              <a:off x="0" y="0"/>
              <a:ext cx="60325" cy="59680"/>
            </a:xfrm>
            <a:custGeom>
              <a:avLst/>
              <a:gdLst>
                <a:gd name="T0" fmla="*/ 6 w 16"/>
                <a:gd name="T1" fmla="*/ 6 h 16"/>
                <a:gd name="T2" fmla="*/ 16 w 16"/>
                <a:gd name="T3" fmla="*/ 6 h 16"/>
                <a:gd name="T4" fmla="*/ 16 w 16"/>
                <a:gd name="T5" fmla="*/ 0 h 16"/>
                <a:gd name="T6" fmla="*/ 3 w 16"/>
                <a:gd name="T7" fmla="*/ 0 h 16"/>
                <a:gd name="T8" fmla="*/ 0 w 16"/>
                <a:gd name="T9" fmla="*/ 3 h 16"/>
                <a:gd name="T10" fmla="*/ 0 w 16"/>
                <a:gd name="T11" fmla="*/ 16 h 16"/>
                <a:gd name="T12" fmla="*/ 6 w 16"/>
                <a:gd name="T13" fmla="*/ 16 h 16"/>
                <a:gd name="T14" fmla="*/ 6 w 16"/>
                <a:gd name="T15" fmla="*/ 6 h 16"/>
                <a:gd name="T16" fmla="*/ 6 w 16"/>
                <a:gd name="T17" fmla="*/ 6 h 16"/>
                <a:gd name="T18" fmla="*/ 6 w 16"/>
                <a:gd name="T1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6" y="6"/>
                  </a:moveTo>
                  <a:cubicBezTo>
                    <a:pt x="16" y="6"/>
                    <a:pt x="16" y="6"/>
                    <a:pt x="16" y="6"/>
                  </a:cubicBezTo>
                  <a:cubicBezTo>
                    <a:pt x="16" y="0"/>
                    <a:pt x="16" y="0"/>
                    <a:pt x="16" y="0"/>
                  </a:cubicBezTo>
                  <a:cubicBezTo>
                    <a:pt x="3" y="0"/>
                    <a:pt x="3" y="0"/>
                    <a:pt x="3" y="0"/>
                  </a:cubicBezTo>
                  <a:cubicBezTo>
                    <a:pt x="1" y="0"/>
                    <a:pt x="0" y="1"/>
                    <a:pt x="0" y="3"/>
                  </a:cubicBezTo>
                  <a:cubicBezTo>
                    <a:pt x="0" y="16"/>
                    <a:pt x="0" y="16"/>
                    <a:pt x="0" y="16"/>
                  </a:cubicBezTo>
                  <a:cubicBezTo>
                    <a:pt x="6" y="16"/>
                    <a:pt x="6" y="16"/>
                    <a:pt x="6" y="16"/>
                  </a:cubicBezTo>
                  <a:lnTo>
                    <a:pt x="6" y="6"/>
                  </a:lnTo>
                  <a:close/>
                  <a:moveTo>
                    <a:pt x="6" y="6"/>
                  </a:moveTo>
                  <a:cubicBezTo>
                    <a:pt x="6" y="6"/>
                    <a:pt x="6" y="6"/>
                    <a:pt x="6" y="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2" name="Freeform 21"/>
            <p:cNvSpPr>
              <a:spLocks noEditPoints="1"/>
            </p:cNvSpPr>
            <p:nvPr/>
          </p:nvSpPr>
          <p:spPr bwMode="auto">
            <a:xfrm>
              <a:off x="704850" y="0"/>
              <a:ext cx="60325" cy="59680"/>
            </a:xfrm>
            <a:custGeom>
              <a:avLst/>
              <a:gdLst>
                <a:gd name="T0" fmla="*/ 13 w 16"/>
                <a:gd name="T1" fmla="*/ 0 h 16"/>
                <a:gd name="T2" fmla="*/ 0 w 16"/>
                <a:gd name="T3" fmla="*/ 0 h 16"/>
                <a:gd name="T4" fmla="*/ 0 w 16"/>
                <a:gd name="T5" fmla="*/ 6 h 16"/>
                <a:gd name="T6" fmla="*/ 9 w 16"/>
                <a:gd name="T7" fmla="*/ 6 h 16"/>
                <a:gd name="T8" fmla="*/ 9 w 16"/>
                <a:gd name="T9" fmla="*/ 16 h 16"/>
                <a:gd name="T10" fmla="*/ 16 w 16"/>
                <a:gd name="T11" fmla="*/ 16 h 16"/>
                <a:gd name="T12" fmla="*/ 16 w 16"/>
                <a:gd name="T13" fmla="*/ 3 h 16"/>
                <a:gd name="T14" fmla="*/ 13 w 16"/>
                <a:gd name="T15" fmla="*/ 0 h 16"/>
                <a:gd name="T16" fmla="*/ 13 w 16"/>
                <a:gd name="T17" fmla="*/ 0 h 16"/>
                <a:gd name="T18" fmla="*/ 13 w 16"/>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13" y="0"/>
                  </a:moveTo>
                  <a:cubicBezTo>
                    <a:pt x="0" y="0"/>
                    <a:pt x="0" y="0"/>
                    <a:pt x="0" y="0"/>
                  </a:cubicBezTo>
                  <a:cubicBezTo>
                    <a:pt x="0" y="6"/>
                    <a:pt x="0" y="6"/>
                    <a:pt x="0" y="6"/>
                  </a:cubicBezTo>
                  <a:cubicBezTo>
                    <a:pt x="9" y="6"/>
                    <a:pt x="9" y="6"/>
                    <a:pt x="9" y="6"/>
                  </a:cubicBezTo>
                  <a:cubicBezTo>
                    <a:pt x="9" y="16"/>
                    <a:pt x="9" y="16"/>
                    <a:pt x="9" y="16"/>
                  </a:cubicBezTo>
                  <a:cubicBezTo>
                    <a:pt x="16" y="16"/>
                    <a:pt x="16" y="16"/>
                    <a:pt x="16" y="16"/>
                  </a:cubicBezTo>
                  <a:cubicBezTo>
                    <a:pt x="16" y="3"/>
                    <a:pt x="16" y="3"/>
                    <a:pt x="16" y="3"/>
                  </a:cubicBezTo>
                  <a:cubicBezTo>
                    <a:pt x="16" y="1"/>
                    <a:pt x="14" y="0"/>
                    <a:pt x="13" y="0"/>
                  </a:cubicBezTo>
                  <a:close/>
                  <a:moveTo>
                    <a:pt x="13" y="0"/>
                  </a:moveTo>
                  <a:cubicBezTo>
                    <a:pt x="13" y="0"/>
                    <a:pt x="13" y="0"/>
                    <a:pt x="13"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3" name="Freeform 22"/>
            <p:cNvSpPr>
              <a:spLocks noEditPoints="1"/>
            </p:cNvSpPr>
            <p:nvPr/>
          </p:nvSpPr>
          <p:spPr bwMode="auto">
            <a:xfrm>
              <a:off x="0" y="704850"/>
              <a:ext cx="60325" cy="59680"/>
            </a:xfrm>
            <a:custGeom>
              <a:avLst/>
              <a:gdLst>
                <a:gd name="T0" fmla="*/ 6 w 16"/>
                <a:gd name="T1" fmla="*/ 0 h 16"/>
                <a:gd name="T2" fmla="*/ 0 w 16"/>
                <a:gd name="T3" fmla="*/ 0 h 16"/>
                <a:gd name="T4" fmla="*/ 0 w 16"/>
                <a:gd name="T5" fmla="*/ 13 h 16"/>
                <a:gd name="T6" fmla="*/ 3 w 16"/>
                <a:gd name="T7" fmla="*/ 16 h 16"/>
                <a:gd name="T8" fmla="*/ 16 w 16"/>
                <a:gd name="T9" fmla="*/ 16 h 16"/>
                <a:gd name="T10" fmla="*/ 16 w 16"/>
                <a:gd name="T11" fmla="*/ 9 h 16"/>
                <a:gd name="T12" fmla="*/ 6 w 16"/>
                <a:gd name="T13" fmla="*/ 9 h 16"/>
                <a:gd name="T14" fmla="*/ 6 w 16"/>
                <a:gd name="T15" fmla="*/ 0 h 16"/>
                <a:gd name="T16" fmla="*/ 6 w 16"/>
                <a:gd name="T17" fmla="*/ 0 h 16"/>
                <a:gd name="T18" fmla="*/ 6 w 16"/>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6" y="0"/>
                  </a:moveTo>
                  <a:cubicBezTo>
                    <a:pt x="0" y="0"/>
                    <a:pt x="0" y="0"/>
                    <a:pt x="0" y="0"/>
                  </a:cubicBezTo>
                  <a:cubicBezTo>
                    <a:pt x="0" y="13"/>
                    <a:pt x="0" y="13"/>
                    <a:pt x="0" y="13"/>
                  </a:cubicBezTo>
                  <a:cubicBezTo>
                    <a:pt x="0" y="14"/>
                    <a:pt x="1" y="16"/>
                    <a:pt x="3" y="16"/>
                  </a:cubicBezTo>
                  <a:cubicBezTo>
                    <a:pt x="16" y="16"/>
                    <a:pt x="16" y="16"/>
                    <a:pt x="16" y="16"/>
                  </a:cubicBezTo>
                  <a:cubicBezTo>
                    <a:pt x="16" y="9"/>
                    <a:pt x="16" y="9"/>
                    <a:pt x="16" y="9"/>
                  </a:cubicBezTo>
                  <a:cubicBezTo>
                    <a:pt x="6" y="9"/>
                    <a:pt x="6" y="9"/>
                    <a:pt x="6" y="9"/>
                  </a:cubicBezTo>
                  <a:lnTo>
                    <a:pt x="6" y="0"/>
                  </a:lnTo>
                  <a:close/>
                  <a:moveTo>
                    <a:pt x="6" y="0"/>
                  </a:moveTo>
                  <a:cubicBezTo>
                    <a:pt x="6" y="0"/>
                    <a:pt x="6" y="0"/>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4" name="Freeform 23"/>
            <p:cNvSpPr>
              <a:spLocks noEditPoints="1"/>
            </p:cNvSpPr>
            <p:nvPr/>
          </p:nvSpPr>
          <p:spPr bwMode="auto">
            <a:xfrm>
              <a:off x="704850" y="704850"/>
              <a:ext cx="60325" cy="59680"/>
            </a:xfrm>
            <a:custGeom>
              <a:avLst/>
              <a:gdLst>
                <a:gd name="T0" fmla="*/ 9 w 16"/>
                <a:gd name="T1" fmla="*/ 9 h 16"/>
                <a:gd name="T2" fmla="*/ 0 w 16"/>
                <a:gd name="T3" fmla="*/ 9 h 16"/>
                <a:gd name="T4" fmla="*/ 0 w 16"/>
                <a:gd name="T5" fmla="*/ 16 h 16"/>
                <a:gd name="T6" fmla="*/ 13 w 16"/>
                <a:gd name="T7" fmla="*/ 16 h 16"/>
                <a:gd name="T8" fmla="*/ 16 w 16"/>
                <a:gd name="T9" fmla="*/ 13 h 16"/>
                <a:gd name="T10" fmla="*/ 16 w 16"/>
                <a:gd name="T11" fmla="*/ 0 h 16"/>
                <a:gd name="T12" fmla="*/ 9 w 16"/>
                <a:gd name="T13" fmla="*/ 0 h 16"/>
                <a:gd name="T14" fmla="*/ 9 w 16"/>
                <a:gd name="T15" fmla="*/ 9 h 16"/>
                <a:gd name="T16" fmla="*/ 9 w 16"/>
                <a:gd name="T17" fmla="*/ 9 h 16"/>
                <a:gd name="T18" fmla="*/ 9 w 16"/>
                <a:gd name="T19"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9" y="9"/>
                  </a:moveTo>
                  <a:cubicBezTo>
                    <a:pt x="0" y="9"/>
                    <a:pt x="0" y="9"/>
                    <a:pt x="0" y="9"/>
                  </a:cubicBezTo>
                  <a:cubicBezTo>
                    <a:pt x="0" y="16"/>
                    <a:pt x="0" y="16"/>
                    <a:pt x="0" y="16"/>
                  </a:cubicBezTo>
                  <a:cubicBezTo>
                    <a:pt x="13" y="16"/>
                    <a:pt x="13" y="16"/>
                    <a:pt x="13" y="16"/>
                  </a:cubicBezTo>
                  <a:cubicBezTo>
                    <a:pt x="14" y="16"/>
                    <a:pt x="16" y="14"/>
                    <a:pt x="16" y="13"/>
                  </a:cubicBezTo>
                  <a:cubicBezTo>
                    <a:pt x="16" y="0"/>
                    <a:pt x="16" y="0"/>
                    <a:pt x="16" y="0"/>
                  </a:cubicBezTo>
                  <a:cubicBezTo>
                    <a:pt x="9" y="0"/>
                    <a:pt x="9" y="0"/>
                    <a:pt x="9" y="0"/>
                  </a:cubicBezTo>
                  <a:lnTo>
                    <a:pt x="9" y="9"/>
                  </a:lnTo>
                  <a:close/>
                  <a:moveTo>
                    <a:pt x="9" y="9"/>
                  </a:moveTo>
                  <a:cubicBezTo>
                    <a:pt x="9" y="9"/>
                    <a:pt x="9" y="9"/>
                    <a:pt x="9" y="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5" name="Freeform 24"/>
            <p:cNvSpPr>
              <a:spLocks noEditPoints="1"/>
            </p:cNvSpPr>
            <p:nvPr/>
          </p:nvSpPr>
          <p:spPr bwMode="auto">
            <a:xfrm>
              <a:off x="57150" y="57150"/>
              <a:ext cx="170180" cy="167611"/>
            </a:xfrm>
            <a:custGeom>
              <a:avLst/>
              <a:gdLst>
                <a:gd name="T0" fmla="*/ 0 w 45"/>
                <a:gd name="T1" fmla="*/ 3 h 45"/>
                <a:gd name="T2" fmla="*/ 0 w 45"/>
                <a:gd name="T3" fmla="*/ 41 h 45"/>
                <a:gd name="T4" fmla="*/ 3 w 45"/>
                <a:gd name="T5" fmla="*/ 45 h 45"/>
                <a:gd name="T6" fmla="*/ 41 w 45"/>
                <a:gd name="T7" fmla="*/ 45 h 45"/>
                <a:gd name="T8" fmla="*/ 45 w 45"/>
                <a:gd name="T9" fmla="*/ 41 h 45"/>
                <a:gd name="T10" fmla="*/ 45 w 45"/>
                <a:gd name="T11" fmla="*/ 3 h 45"/>
                <a:gd name="T12" fmla="*/ 41 w 45"/>
                <a:gd name="T13" fmla="*/ 0 h 45"/>
                <a:gd name="T14" fmla="*/ 3 w 45"/>
                <a:gd name="T15" fmla="*/ 0 h 45"/>
                <a:gd name="T16" fmla="*/ 0 w 45"/>
                <a:gd name="T17" fmla="*/ 3 h 45"/>
                <a:gd name="T18" fmla="*/ 6 w 45"/>
                <a:gd name="T19" fmla="*/ 6 h 45"/>
                <a:gd name="T20" fmla="*/ 38 w 45"/>
                <a:gd name="T21" fmla="*/ 6 h 45"/>
                <a:gd name="T22" fmla="*/ 38 w 45"/>
                <a:gd name="T23" fmla="*/ 38 h 45"/>
                <a:gd name="T24" fmla="*/ 6 w 45"/>
                <a:gd name="T25" fmla="*/ 38 h 45"/>
                <a:gd name="T26" fmla="*/ 6 w 45"/>
                <a:gd name="T27" fmla="*/ 6 h 45"/>
                <a:gd name="T28" fmla="*/ 6 w 45"/>
                <a:gd name="T29" fmla="*/ 6 h 45"/>
                <a:gd name="T30" fmla="*/ 6 w 45"/>
                <a:gd name="T31" fmla="*/ 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0" y="3"/>
                  </a:moveTo>
                  <a:cubicBezTo>
                    <a:pt x="0" y="41"/>
                    <a:pt x="0" y="41"/>
                    <a:pt x="0" y="41"/>
                  </a:cubicBezTo>
                  <a:cubicBezTo>
                    <a:pt x="0" y="43"/>
                    <a:pt x="1" y="45"/>
                    <a:pt x="3" y="45"/>
                  </a:cubicBezTo>
                  <a:cubicBezTo>
                    <a:pt x="41" y="45"/>
                    <a:pt x="41" y="45"/>
                    <a:pt x="41" y="45"/>
                  </a:cubicBezTo>
                  <a:cubicBezTo>
                    <a:pt x="43" y="45"/>
                    <a:pt x="45" y="43"/>
                    <a:pt x="45" y="41"/>
                  </a:cubicBezTo>
                  <a:cubicBezTo>
                    <a:pt x="45" y="3"/>
                    <a:pt x="45" y="3"/>
                    <a:pt x="45" y="3"/>
                  </a:cubicBezTo>
                  <a:cubicBezTo>
                    <a:pt x="45" y="1"/>
                    <a:pt x="43" y="0"/>
                    <a:pt x="41" y="0"/>
                  </a:cubicBezTo>
                  <a:cubicBezTo>
                    <a:pt x="3" y="0"/>
                    <a:pt x="3" y="0"/>
                    <a:pt x="3" y="0"/>
                  </a:cubicBezTo>
                  <a:cubicBezTo>
                    <a:pt x="1" y="0"/>
                    <a:pt x="0" y="1"/>
                    <a:pt x="0" y="3"/>
                  </a:cubicBezTo>
                  <a:close/>
                  <a:moveTo>
                    <a:pt x="6" y="6"/>
                  </a:moveTo>
                  <a:cubicBezTo>
                    <a:pt x="38" y="6"/>
                    <a:pt x="38" y="6"/>
                    <a:pt x="38" y="6"/>
                  </a:cubicBezTo>
                  <a:cubicBezTo>
                    <a:pt x="38" y="38"/>
                    <a:pt x="38" y="38"/>
                    <a:pt x="38" y="38"/>
                  </a:cubicBezTo>
                  <a:cubicBezTo>
                    <a:pt x="6" y="38"/>
                    <a:pt x="6" y="38"/>
                    <a:pt x="6" y="38"/>
                  </a:cubicBezTo>
                  <a:lnTo>
                    <a:pt x="6" y="6"/>
                  </a:lnTo>
                  <a:close/>
                  <a:moveTo>
                    <a:pt x="6" y="6"/>
                  </a:moveTo>
                  <a:cubicBezTo>
                    <a:pt x="6" y="6"/>
                    <a:pt x="6" y="6"/>
                    <a:pt x="6" y="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6" name="Freeform 25"/>
            <p:cNvSpPr>
              <a:spLocks noEditPoints="1"/>
            </p:cNvSpPr>
            <p:nvPr/>
          </p:nvSpPr>
          <p:spPr bwMode="auto">
            <a:xfrm>
              <a:off x="95250" y="95250"/>
              <a:ext cx="71120" cy="71108"/>
            </a:xfrm>
            <a:custGeom>
              <a:avLst/>
              <a:gdLst>
                <a:gd name="T0" fmla="*/ 16 w 19"/>
                <a:gd name="T1" fmla="*/ 0 h 19"/>
                <a:gd name="T2" fmla="*/ 3 w 19"/>
                <a:gd name="T3" fmla="*/ 0 h 19"/>
                <a:gd name="T4" fmla="*/ 0 w 19"/>
                <a:gd name="T5" fmla="*/ 3 h 19"/>
                <a:gd name="T6" fmla="*/ 0 w 19"/>
                <a:gd name="T7" fmla="*/ 16 h 19"/>
                <a:gd name="T8" fmla="*/ 3 w 19"/>
                <a:gd name="T9" fmla="*/ 19 h 19"/>
                <a:gd name="T10" fmla="*/ 16 w 19"/>
                <a:gd name="T11" fmla="*/ 19 h 19"/>
                <a:gd name="T12" fmla="*/ 19 w 19"/>
                <a:gd name="T13" fmla="*/ 16 h 19"/>
                <a:gd name="T14" fmla="*/ 19 w 19"/>
                <a:gd name="T15" fmla="*/ 3 h 19"/>
                <a:gd name="T16" fmla="*/ 16 w 19"/>
                <a:gd name="T17" fmla="*/ 0 h 19"/>
                <a:gd name="T18" fmla="*/ 12 w 19"/>
                <a:gd name="T19" fmla="*/ 12 h 19"/>
                <a:gd name="T20" fmla="*/ 6 w 19"/>
                <a:gd name="T21" fmla="*/ 12 h 19"/>
                <a:gd name="T22" fmla="*/ 6 w 19"/>
                <a:gd name="T23" fmla="*/ 6 h 19"/>
                <a:gd name="T24" fmla="*/ 12 w 19"/>
                <a:gd name="T25" fmla="*/ 6 h 19"/>
                <a:gd name="T26" fmla="*/ 12 w 19"/>
                <a:gd name="T27" fmla="*/ 12 h 19"/>
                <a:gd name="T28" fmla="*/ 12 w 19"/>
                <a:gd name="T29" fmla="*/ 12 h 19"/>
                <a:gd name="T30" fmla="*/ 12 w 19"/>
                <a:gd name="T31"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9">
                  <a:moveTo>
                    <a:pt x="16" y="0"/>
                  </a:moveTo>
                  <a:cubicBezTo>
                    <a:pt x="3" y="0"/>
                    <a:pt x="3" y="0"/>
                    <a:pt x="3" y="0"/>
                  </a:cubicBezTo>
                  <a:cubicBezTo>
                    <a:pt x="1" y="0"/>
                    <a:pt x="0" y="1"/>
                    <a:pt x="0" y="3"/>
                  </a:cubicBezTo>
                  <a:cubicBezTo>
                    <a:pt x="0" y="16"/>
                    <a:pt x="0" y="16"/>
                    <a:pt x="0" y="16"/>
                  </a:cubicBezTo>
                  <a:cubicBezTo>
                    <a:pt x="0" y="17"/>
                    <a:pt x="1" y="19"/>
                    <a:pt x="3" y="19"/>
                  </a:cubicBezTo>
                  <a:cubicBezTo>
                    <a:pt x="16" y="19"/>
                    <a:pt x="16" y="19"/>
                    <a:pt x="16" y="19"/>
                  </a:cubicBezTo>
                  <a:cubicBezTo>
                    <a:pt x="17" y="19"/>
                    <a:pt x="19" y="17"/>
                    <a:pt x="19" y="16"/>
                  </a:cubicBezTo>
                  <a:cubicBezTo>
                    <a:pt x="19" y="3"/>
                    <a:pt x="19" y="3"/>
                    <a:pt x="19" y="3"/>
                  </a:cubicBezTo>
                  <a:cubicBezTo>
                    <a:pt x="19" y="1"/>
                    <a:pt x="17" y="0"/>
                    <a:pt x="16" y="0"/>
                  </a:cubicBezTo>
                  <a:close/>
                  <a:moveTo>
                    <a:pt x="12" y="12"/>
                  </a:moveTo>
                  <a:cubicBezTo>
                    <a:pt x="6" y="12"/>
                    <a:pt x="6" y="12"/>
                    <a:pt x="6" y="12"/>
                  </a:cubicBezTo>
                  <a:cubicBezTo>
                    <a:pt x="6" y="6"/>
                    <a:pt x="6" y="6"/>
                    <a:pt x="6" y="6"/>
                  </a:cubicBezTo>
                  <a:cubicBezTo>
                    <a:pt x="12" y="6"/>
                    <a:pt x="12" y="6"/>
                    <a:pt x="12" y="6"/>
                  </a:cubicBezTo>
                  <a:lnTo>
                    <a:pt x="12" y="12"/>
                  </a:lnTo>
                  <a:close/>
                  <a:moveTo>
                    <a:pt x="12" y="12"/>
                  </a:moveTo>
                  <a:cubicBezTo>
                    <a:pt x="12" y="12"/>
                    <a:pt x="12" y="12"/>
                    <a:pt x="12" y="1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7" name="Freeform 26"/>
            <p:cNvSpPr>
              <a:spLocks noEditPoints="1"/>
            </p:cNvSpPr>
            <p:nvPr/>
          </p:nvSpPr>
          <p:spPr bwMode="auto">
            <a:xfrm>
              <a:off x="552450" y="57150"/>
              <a:ext cx="170180" cy="167611"/>
            </a:xfrm>
            <a:custGeom>
              <a:avLst/>
              <a:gdLst>
                <a:gd name="T0" fmla="*/ 3 w 45"/>
                <a:gd name="T1" fmla="*/ 45 h 45"/>
                <a:gd name="T2" fmla="*/ 42 w 45"/>
                <a:gd name="T3" fmla="*/ 45 h 45"/>
                <a:gd name="T4" fmla="*/ 45 w 45"/>
                <a:gd name="T5" fmla="*/ 41 h 45"/>
                <a:gd name="T6" fmla="*/ 45 w 45"/>
                <a:gd name="T7" fmla="*/ 3 h 45"/>
                <a:gd name="T8" fmla="*/ 42 w 45"/>
                <a:gd name="T9" fmla="*/ 0 h 45"/>
                <a:gd name="T10" fmla="*/ 3 w 45"/>
                <a:gd name="T11" fmla="*/ 0 h 45"/>
                <a:gd name="T12" fmla="*/ 0 w 45"/>
                <a:gd name="T13" fmla="*/ 3 h 45"/>
                <a:gd name="T14" fmla="*/ 0 w 45"/>
                <a:gd name="T15" fmla="*/ 41 h 45"/>
                <a:gd name="T16" fmla="*/ 3 w 45"/>
                <a:gd name="T17" fmla="*/ 45 h 45"/>
                <a:gd name="T18" fmla="*/ 7 w 45"/>
                <a:gd name="T19" fmla="*/ 6 h 45"/>
                <a:gd name="T20" fmla="*/ 39 w 45"/>
                <a:gd name="T21" fmla="*/ 6 h 45"/>
                <a:gd name="T22" fmla="*/ 39 w 45"/>
                <a:gd name="T23" fmla="*/ 38 h 45"/>
                <a:gd name="T24" fmla="*/ 7 w 45"/>
                <a:gd name="T25" fmla="*/ 38 h 45"/>
                <a:gd name="T26" fmla="*/ 7 w 45"/>
                <a:gd name="T27" fmla="*/ 6 h 45"/>
                <a:gd name="T28" fmla="*/ 7 w 45"/>
                <a:gd name="T29" fmla="*/ 6 h 45"/>
                <a:gd name="T30" fmla="*/ 7 w 45"/>
                <a:gd name="T31" fmla="*/ 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3" y="45"/>
                  </a:moveTo>
                  <a:cubicBezTo>
                    <a:pt x="42" y="45"/>
                    <a:pt x="42" y="45"/>
                    <a:pt x="42" y="45"/>
                  </a:cubicBezTo>
                  <a:cubicBezTo>
                    <a:pt x="44" y="45"/>
                    <a:pt x="45" y="43"/>
                    <a:pt x="45" y="41"/>
                  </a:cubicBezTo>
                  <a:cubicBezTo>
                    <a:pt x="45" y="3"/>
                    <a:pt x="45" y="3"/>
                    <a:pt x="45" y="3"/>
                  </a:cubicBezTo>
                  <a:cubicBezTo>
                    <a:pt x="45" y="1"/>
                    <a:pt x="44" y="0"/>
                    <a:pt x="42" y="0"/>
                  </a:cubicBezTo>
                  <a:cubicBezTo>
                    <a:pt x="3" y="0"/>
                    <a:pt x="3" y="0"/>
                    <a:pt x="3" y="0"/>
                  </a:cubicBezTo>
                  <a:cubicBezTo>
                    <a:pt x="2" y="0"/>
                    <a:pt x="0" y="1"/>
                    <a:pt x="0" y="3"/>
                  </a:cubicBezTo>
                  <a:cubicBezTo>
                    <a:pt x="0" y="41"/>
                    <a:pt x="0" y="41"/>
                    <a:pt x="0" y="41"/>
                  </a:cubicBezTo>
                  <a:cubicBezTo>
                    <a:pt x="0" y="43"/>
                    <a:pt x="2" y="45"/>
                    <a:pt x="3" y="45"/>
                  </a:cubicBezTo>
                  <a:close/>
                  <a:moveTo>
                    <a:pt x="7" y="6"/>
                  </a:moveTo>
                  <a:cubicBezTo>
                    <a:pt x="39" y="6"/>
                    <a:pt x="39" y="6"/>
                    <a:pt x="39" y="6"/>
                  </a:cubicBezTo>
                  <a:cubicBezTo>
                    <a:pt x="39" y="38"/>
                    <a:pt x="39" y="38"/>
                    <a:pt x="39" y="38"/>
                  </a:cubicBezTo>
                  <a:cubicBezTo>
                    <a:pt x="7" y="38"/>
                    <a:pt x="7" y="38"/>
                    <a:pt x="7" y="38"/>
                  </a:cubicBezTo>
                  <a:lnTo>
                    <a:pt x="7" y="6"/>
                  </a:lnTo>
                  <a:close/>
                  <a:moveTo>
                    <a:pt x="7" y="6"/>
                  </a:moveTo>
                  <a:cubicBezTo>
                    <a:pt x="7" y="6"/>
                    <a:pt x="7" y="6"/>
                    <a:pt x="7" y="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8" name="Freeform 27"/>
            <p:cNvSpPr>
              <a:spLocks noEditPoints="1"/>
            </p:cNvSpPr>
            <p:nvPr/>
          </p:nvSpPr>
          <p:spPr bwMode="auto">
            <a:xfrm>
              <a:off x="609600" y="95250"/>
              <a:ext cx="71755" cy="71108"/>
            </a:xfrm>
            <a:custGeom>
              <a:avLst/>
              <a:gdLst>
                <a:gd name="T0" fmla="*/ 16 w 19"/>
                <a:gd name="T1" fmla="*/ 0 h 19"/>
                <a:gd name="T2" fmla="*/ 3 w 19"/>
                <a:gd name="T3" fmla="*/ 0 h 19"/>
                <a:gd name="T4" fmla="*/ 0 w 19"/>
                <a:gd name="T5" fmla="*/ 3 h 19"/>
                <a:gd name="T6" fmla="*/ 0 w 19"/>
                <a:gd name="T7" fmla="*/ 16 h 19"/>
                <a:gd name="T8" fmla="*/ 3 w 19"/>
                <a:gd name="T9" fmla="*/ 19 h 19"/>
                <a:gd name="T10" fmla="*/ 16 w 19"/>
                <a:gd name="T11" fmla="*/ 19 h 19"/>
                <a:gd name="T12" fmla="*/ 19 w 19"/>
                <a:gd name="T13" fmla="*/ 16 h 19"/>
                <a:gd name="T14" fmla="*/ 19 w 19"/>
                <a:gd name="T15" fmla="*/ 3 h 19"/>
                <a:gd name="T16" fmla="*/ 16 w 19"/>
                <a:gd name="T17" fmla="*/ 0 h 19"/>
                <a:gd name="T18" fmla="*/ 13 w 19"/>
                <a:gd name="T19" fmla="*/ 12 h 19"/>
                <a:gd name="T20" fmla="*/ 6 w 19"/>
                <a:gd name="T21" fmla="*/ 12 h 19"/>
                <a:gd name="T22" fmla="*/ 6 w 19"/>
                <a:gd name="T23" fmla="*/ 6 h 19"/>
                <a:gd name="T24" fmla="*/ 13 w 19"/>
                <a:gd name="T25" fmla="*/ 6 h 19"/>
                <a:gd name="T26" fmla="*/ 13 w 19"/>
                <a:gd name="T27" fmla="*/ 12 h 19"/>
                <a:gd name="T28" fmla="*/ 13 w 19"/>
                <a:gd name="T29" fmla="*/ 12 h 19"/>
                <a:gd name="T30" fmla="*/ 13 w 19"/>
                <a:gd name="T31"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9">
                  <a:moveTo>
                    <a:pt x="16" y="0"/>
                  </a:moveTo>
                  <a:cubicBezTo>
                    <a:pt x="3" y="0"/>
                    <a:pt x="3" y="0"/>
                    <a:pt x="3" y="0"/>
                  </a:cubicBezTo>
                  <a:cubicBezTo>
                    <a:pt x="1" y="0"/>
                    <a:pt x="0" y="1"/>
                    <a:pt x="0" y="3"/>
                  </a:cubicBezTo>
                  <a:cubicBezTo>
                    <a:pt x="0" y="16"/>
                    <a:pt x="0" y="16"/>
                    <a:pt x="0" y="16"/>
                  </a:cubicBezTo>
                  <a:cubicBezTo>
                    <a:pt x="0" y="17"/>
                    <a:pt x="1" y="19"/>
                    <a:pt x="3" y="19"/>
                  </a:cubicBezTo>
                  <a:cubicBezTo>
                    <a:pt x="16" y="19"/>
                    <a:pt x="16" y="19"/>
                    <a:pt x="16" y="19"/>
                  </a:cubicBezTo>
                  <a:cubicBezTo>
                    <a:pt x="18" y="19"/>
                    <a:pt x="19" y="17"/>
                    <a:pt x="19" y="16"/>
                  </a:cubicBezTo>
                  <a:cubicBezTo>
                    <a:pt x="19" y="3"/>
                    <a:pt x="19" y="3"/>
                    <a:pt x="19" y="3"/>
                  </a:cubicBezTo>
                  <a:cubicBezTo>
                    <a:pt x="19" y="1"/>
                    <a:pt x="18" y="0"/>
                    <a:pt x="16" y="0"/>
                  </a:cubicBezTo>
                  <a:close/>
                  <a:moveTo>
                    <a:pt x="13" y="12"/>
                  </a:moveTo>
                  <a:cubicBezTo>
                    <a:pt x="6" y="12"/>
                    <a:pt x="6" y="12"/>
                    <a:pt x="6" y="12"/>
                  </a:cubicBezTo>
                  <a:cubicBezTo>
                    <a:pt x="6" y="6"/>
                    <a:pt x="6" y="6"/>
                    <a:pt x="6" y="6"/>
                  </a:cubicBezTo>
                  <a:cubicBezTo>
                    <a:pt x="13" y="6"/>
                    <a:pt x="13" y="6"/>
                    <a:pt x="13" y="6"/>
                  </a:cubicBezTo>
                  <a:lnTo>
                    <a:pt x="13" y="12"/>
                  </a:lnTo>
                  <a:close/>
                  <a:moveTo>
                    <a:pt x="13" y="12"/>
                  </a:moveTo>
                  <a:cubicBezTo>
                    <a:pt x="13" y="12"/>
                    <a:pt x="13" y="12"/>
                    <a:pt x="13" y="1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9" name="Freeform 28"/>
            <p:cNvSpPr>
              <a:spLocks noEditPoints="1"/>
            </p:cNvSpPr>
            <p:nvPr/>
          </p:nvSpPr>
          <p:spPr bwMode="auto">
            <a:xfrm>
              <a:off x="57150" y="552450"/>
              <a:ext cx="170180" cy="167611"/>
            </a:xfrm>
            <a:custGeom>
              <a:avLst/>
              <a:gdLst>
                <a:gd name="T0" fmla="*/ 41 w 45"/>
                <a:gd name="T1" fmla="*/ 0 h 45"/>
                <a:gd name="T2" fmla="*/ 3 w 45"/>
                <a:gd name="T3" fmla="*/ 0 h 45"/>
                <a:gd name="T4" fmla="*/ 0 w 45"/>
                <a:gd name="T5" fmla="*/ 3 h 45"/>
                <a:gd name="T6" fmla="*/ 0 w 45"/>
                <a:gd name="T7" fmla="*/ 42 h 45"/>
                <a:gd name="T8" fmla="*/ 3 w 45"/>
                <a:gd name="T9" fmla="*/ 45 h 45"/>
                <a:gd name="T10" fmla="*/ 41 w 45"/>
                <a:gd name="T11" fmla="*/ 45 h 45"/>
                <a:gd name="T12" fmla="*/ 45 w 45"/>
                <a:gd name="T13" fmla="*/ 42 h 45"/>
                <a:gd name="T14" fmla="*/ 45 w 45"/>
                <a:gd name="T15" fmla="*/ 3 h 45"/>
                <a:gd name="T16" fmla="*/ 41 w 45"/>
                <a:gd name="T17" fmla="*/ 0 h 45"/>
                <a:gd name="T18" fmla="*/ 38 w 45"/>
                <a:gd name="T19" fmla="*/ 39 h 45"/>
                <a:gd name="T20" fmla="*/ 6 w 45"/>
                <a:gd name="T21" fmla="*/ 39 h 45"/>
                <a:gd name="T22" fmla="*/ 6 w 45"/>
                <a:gd name="T23" fmla="*/ 7 h 45"/>
                <a:gd name="T24" fmla="*/ 38 w 45"/>
                <a:gd name="T25" fmla="*/ 7 h 45"/>
                <a:gd name="T26" fmla="*/ 38 w 45"/>
                <a:gd name="T27" fmla="*/ 39 h 45"/>
                <a:gd name="T28" fmla="*/ 38 w 45"/>
                <a:gd name="T29" fmla="*/ 39 h 45"/>
                <a:gd name="T30" fmla="*/ 38 w 45"/>
                <a:gd name="T31" fmla="*/ 3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41" y="0"/>
                  </a:moveTo>
                  <a:cubicBezTo>
                    <a:pt x="3" y="0"/>
                    <a:pt x="3" y="0"/>
                    <a:pt x="3" y="0"/>
                  </a:cubicBezTo>
                  <a:cubicBezTo>
                    <a:pt x="1" y="0"/>
                    <a:pt x="0" y="2"/>
                    <a:pt x="0" y="3"/>
                  </a:cubicBezTo>
                  <a:cubicBezTo>
                    <a:pt x="0" y="42"/>
                    <a:pt x="0" y="42"/>
                    <a:pt x="0" y="42"/>
                  </a:cubicBezTo>
                  <a:cubicBezTo>
                    <a:pt x="0" y="44"/>
                    <a:pt x="1" y="45"/>
                    <a:pt x="3" y="45"/>
                  </a:cubicBezTo>
                  <a:cubicBezTo>
                    <a:pt x="41" y="45"/>
                    <a:pt x="41" y="45"/>
                    <a:pt x="41" y="45"/>
                  </a:cubicBezTo>
                  <a:cubicBezTo>
                    <a:pt x="43" y="45"/>
                    <a:pt x="45" y="44"/>
                    <a:pt x="45" y="42"/>
                  </a:cubicBezTo>
                  <a:cubicBezTo>
                    <a:pt x="45" y="3"/>
                    <a:pt x="45" y="3"/>
                    <a:pt x="45" y="3"/>
                  </a:cubicBezTo>
                  <a:cubicBezTo>
                    <a:pt x="45" y="2"/>
                    <a:pt x="43" y="0"/>
                    <a:pt x="41" y="0"/>
                  </a:cubicBezTo>
                  <a:close/>
                  <a:moveTo>
                    <a:pt x="38" y="39"/>
                  </a:moveTo>
                  <a:cubicBezTo>
                    <a:pt x="6" y="39"/>
                    <a:pt x="6" y="39"/>
                    <a:pt x="6" y="39"/>
                  </a:cubicBezTo>
                  <a:cubicBezTo>
                    <a:pt x="6" y="7"/>
                    <a:pt x="6" y="7"/>
                    <a:pt x="6" y="7"/>
                  </a:cubicBezTo>
                  <a:cubicBezTo>
                    <a:pt x="38" y="7"/>
                    <a:pt x="38" y="7"/>
                    <a:pt x="38" y="7"/>
                  </a:cubicBezTo>
                  <a:lnTo>
                    <a:pt x="38" y="39"/>
                  </a:lnTo>
                  <a:close/>
                  <a:moveTo>
                    <a:pt x="38" y="39"/>
                  </a:moveTo>
                  <a:cubicBezTo>
                    <a:pt x="38" y="39"/>
                    <a:pt x="38" y="39"/>
                    <a:pt x="38" y="3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30" name="Freeform 29"/>
            <p:cNvSpPr>
              <a:spLocks noEditPoints="1"/>
            </p:cNvSpPr>
            <p:nvPr/>
          </p:nvSpPr>
          <p:spPr bwMode="auto">
            <a:xfrm>
              <a:off x="95250" y="590550"/>
              <a:ext cx="71120" cy="71108"/>
            </a:xfrm>
            <a:custGeom>
              <a:avLst/>
              <a:gdLst>
                <a:gd name="T0" fmla="*/ 3 w 19"/>
                <a:gd name="T1" fmla="*/ 19 h 19"/>
                <a:gd name="T2" fmla="*/ 16 w 19"/>
                <a:gd name="T3" fmla="*/ 19 h 19"/>
                <a:gd name="T4" fmla="*/ 19 w 19"/>
                <a:gd name="T5" fmla="*/ 16 h 19"/>
                <a:gd name="T6" fmla="*/ 19 w 19"/>
                <a:gd name="T7" fmla="*/ 3 h 19"/>
                <a:gd name="T8" fmla="*/ 16 w 19"/>
                <a:gd name="T9" fmla="*/ 0 h 19"/>
                <a:gd name="T10" fmla="*/ 3 w 19"/>
                <a:gd name="T11" fmla="*/ 0 h 19"/>
                <a:gd name="T12" fmla="*/ 0 w 19"/>
                <a:gd name="T13" fmla="*/ 3 h 19"/>
                <a:gd name="T14" fmla="*/ 0 w 19"/>
                <a:gd name="T15" fmla="*/ 16 h 19"/>
                <a:gd name="T16" fmla="*/ 3 w 19"/>
                <a:gd name="T17" fmla="*/ 19 h 19"/>
                <a:gd name="T18" fmla="*/ 6 w 19"/>
                <a:gd name="T19" fmla="*/ 6 h 19"/>
                <a:gd name="T20" fmla="*/ 12 w 19"/>
                <a:gd name="T21" fmla="*/ 6 h 19"/>
                <a:gd name="T22" fmla="*/ 12 w 19"/>
                <a:gd name="T23" fmla="*/ 13 h 19"/>
                <a:gd name="T24" fmla="*/ 6 w 19"/>
                <a:gd name="T25" fmla="*/ 13 h 19"/>
                <a:gd name="T26" fmla="*/ 6 w 19"/>
                <a:gd name="T27" fmla="*/ 6 h 19"/>
                <a:gd name="T28" fmla="*/ 6 w 19"/>
                <a:gd name="T29" fmla="*/ 6 h 19"/>
                <a:gd name="T30" fmla="*/ 6 w 19"/>
                <a:gd name="T31"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9">
                  <a:moveTo>
                    <a:pt x="3" y="19"/>
                  </a:moveTo>
                  <a:cubicBezTo>
                    <a:pt x="16" y="19"/>
                    <a:pt x="16" y="19"/>
                    <a:pt x="16" y="19"/>
                  </a:cubicBezTo>
                  <a:cubicBezTo>
                    <a:pt x="17" y="19"/>
                    <a:pt x="19" y="18"/>
                    <a:pt x="19" y="16"/>
                  </a:cubicBezTo>
                  <a:cubicBezTo>
                    <a:pt x="19" y="3"/>
                    <a:pt x="19" y="3"/>
                    <a:pt x="19" y="3"/>
                  </a:cubicBezTo>
                  <a:cubicBezTo>
                    <a:pt x="19" y="1"/>
                    <a:pt x="17" y="0"/>
                    <a:pt x="16" y="0"/>
                  </a:cubicBezTo>
                  <a:cubicBezTo>
                    <a:pt x="3" y="0"/>
                    <a:pt x="3" y="0"/>
                    <a:pt x="3" y="0"/>
                  </a:cubicBezTo>
                  <a:cubicBezTo>
                    <a:pt x="1" y="0"/>
                    <a:pt x="0" y="1"/>
                    <a:pt x="0" y="3"/>
                  </a:cubicBezTo>
                  <a:cubicBezTo>
                    <a:pt x="0" y="16"/>
                    <a:pt x="0" y="16"/>
                    <a:pt x="0" y="16"/>
                  </a:cubicBezTo>
                  <a:cubicBezTo>
                    <a:pt x="0" y="18"/>
                    <a:pt x="1" y="19"/>
                    <a:pt x="3" y="19"/>
                  </a:cubicBezTo>
                  <a:close/>
                  <a:moveTo>
                    <a:pt x="6" y="6"/>
                  </a:moveTo>
                  <a:cubicBezTo>
                    <a:pt x="12" y="6"/>
                    <a:pt x="12" y="6"/>
                    <a:pt x="12" y="6"/>
                  </a:cubicBezTo>
                  <a:cubicBezTo>
                    <a:pt x="12" y="13"/>
                    <a:pt x="12" y="13"/>
                    <a:pt x="12" y="13"/>
                  </a:cubicBezTo>
                  <a:cubicBezTo>
                    <a:pt x="6" y="13"/>
                    <a:pt x="6" y="13"/>
                    <a:pt x="6" y="13"/>
                  </a:cubicBezTo>
                  <a:lnTo>
                    <a:pt x="6" y="6"/>
                  </a:lnTo>
                  <a:close/>
                  <a:moveTo>
                    <a:pt x="6" y="6"/>
                  </a:moveTo>
                  <a:cubicBezTo>
                    <a:pt x="6" y="6"/>
                    <a:pt x="6" y="6"/>
                    <a:pt x="6" y="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31" name="Freeform 30"/>
            <p:cNvSpPr>
              <a:spLocks noEditPoints="1"/>
            </p:cNvSpPr>
            <p:nvPr/>
          </p:nvSpPr>
          <p:spPr bwMode="auto">
            <a:xfrm>
              <a:off x="419100" y="76200"/>
              <a:ext cx="109855" cy="168245"/>
            </a:xfrm>
            <a:custGeom>
              <a:avLst/>
              <a:gdLst>
                <a:gd name="T0" fmla="*/ 29 w 29"/>
                <a:gd name="T1" fmla="*/ 39 h 45"/>
                <a:gd name="T2" fmla="*/ 6 w 29"/>
                <a:gd name="T3" fmla="*/ 39 h 45"/>
                <a:gd name="T4" fmla="*/ 6 w 29"/>
                <a:gd name="T5" fmla="*/ 0 h 45"/>
                <a:gd name="T6" fmla="*/ 0 w 29"/>
                <a:gd name="T7" fmla="*/ 0 h 45"/>
                <a:gd name="T8" fmla="*/ 0 w 29"/>
                <a:gd name="T9" fmla="*/ 42 h 45"/>
                <a:gd name="T10" fmla="*/ 3 w 29"/>
                <a:gd name="T11" fmla="*/ 45 h 45"/>
                <a:gd name="T12" fmla="*/ 29 w 29"/>
                <a:gd name="T13" fmla="*/ 45 h 45"/>
                <a:gd name="T14" fmla="*/ 29 w 29"/>
                <a:gd name="T15" fmla="*/ 39 h 45"/>
                <a:gd name="T16" fmla="*/ 29 w 29"/>
                <a:gd name="T17" fmla="*/ 39 h 45"/>
                <a:gd name="T18" fmla="*/ 29 w 29"/>
                <a:gd name="T19" fmla="*/ 3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45">
                  <a:moveTo>
                    <a:pt x="29" y="39"/>
                  </a:moveTo>
                  <a:cubicBezTo>
                    <a:pt x="6" y="39"/>
                    <a:pt x="6" y="39"/>
                    <a:pt x="6" y="39"/>
                  </a:cubicBezTo>
                  <a:cubicBezTo>
                    <a:pt x="6" y="0"/>
                    <a:pt x="6" y="0"/>
                    <a:pt x="6" y="0"/>
                  </a:cubicBezTo>
                  <a:cubicBezTo>
                    <a:pt x="0" y="0"/>
                    <a:pt x="0" y="0"/>
                    <a:pt x="0" y="0"/>
                  </a:cubicBezTo>
                  <a:cubicBezTo>
                    <a:pt x="0" y="42"/>
                    <a:pt x="0" y="42"/>
                    <a:pt x="0" y="42"/>
                  </a:cubicBezTo>
                  <a:cubicBezTo>
                    <a:pt x="0" y="44"/>
                    <a:pt x="1" y="45"/>
                    <a:pt x="3" y="45"/>
                  </a:cubicBezTo>
                  <a:cubicBezTo>
                    <a:pt x="29" y="45"/>
                    <a:pt x="29" y="45"/>
                    <a:pt x="29" y="45"/>
                  </a:cubicBezTo>
                  <a:lnTo>
                    <a:pt x="29" y="39"/>
                  </a:lnTo>
                  <a:close/>
                  <a:moveTo>
                    <a:pt x="29" y="39"/>
                  </a:moveTo>
                  <a:cubicBezTo>
                    <a:pt x="29" y="39"/>
                    <a:pt x="29" y="39"/>
                    <a:pt x="29" y="3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32" name="Rectangle 31"/>
            <p:cNvSpPr>
              <a:spLocks noChangeArrowheads="1"/>
            </p:cNvSpPr>
            <p:nvPr/>
          </p:nvSpPr>
          <p:spPr bwMode="auto">
            <a:xfrm>
              <a:off x="266700" y="133350"/>
              <a:ext cx="86360" cy="2603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33" name="Rectangle 32"/>
            <p:cNvSpPr>
              <a:spLocks noChangeArrowheads="1"/>
            </p:cNvSpPr>
            <p:nvPr/>
          </p:nvSpPr>
          <p:spPr bwMode="auto">
            <a:xfrm>
              <a:off x="304800" y="95250"/>
              <a:ext cx="86995"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34" name="Rectangle 33"/>
            <p:cNvSpPr>
              <a:spLocks noChangeArrowheads="1"/>
            </p:cNvSpPr>
            <p:nvPr/>
          </p:nvSpPr>
          <p:spPr bwMode="auto">
            <a:xfrm>
              <a:off x="57150" y="228600"/>
              <a:ext cx="22860" cy="1079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35" name="Freeform 34"/>
            <p:cNvSpPr>
              <a:spLocks noEditPoints="1"/>
            </p:cNvSpPr>
            <p:nvPr/>
          </p:nvSpPr>
          <p:spPr bwMode="auto">
            <a:xfrm>
              <a:off x="95250" y="304800"/>
              <a:ext cx="131445" cy="70473"/>
            </a:xfrm>
            <a:custGeom>
              <a:avLst/>
              <a:gdLst>
                <a:gd name="T0" fmla="*/ 32 w 35"/>
                <a:gd name="T1" fmla="*/ 0 h 19"/>
                <a:gd name="T2" fmla="*/ 0 w 35"/>
                <a:gd name="T3" fmla="*/ 0 h 19"/>
                <a:gd name="T4" fmla="*/ 0 w 35"/>
                <a:gd name="T5" fmla="*/ 6 h 19"/>
                <a:gd name="T6" fmla="*/ 28 w 35"/>
                <a:gd name="T7" fmla="*/ 6 h 19"/>
                <a:gd name="T8" fmla="*/ 28 w 35"/>
                <a:gd name="T9" fmla="*/ 19 h 19"/>
                <a:gd name="T10" fmla="*/ 35 w 35"/>
                <a:gd name="T11" fmla="*/ 19 h 19"/>
                <a:gd name="T12" fmla="*/ 35 w 35"/>
                <a:gd name="T13" fmla="*/ 3 h 19"/>
                <a:gd name="T14" fmla="*/ 32 w 35"/>
                <a:gd name="T15" fmla="*/ 0 h 19"/>
                <a:gd name="T16" fmla="*/ 32 w 35"/>
                <a:gd name="T17" fmla="*/ 0 h 19"/>
                <a:gd name="T18" fmla="*/ 32 w 35"/>
                <a:gd name="T19"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19">
                  <a:moveTo>
                    <a:pt x="32" y="0"/>
                  </a:moveTo>
                  <a:cubicBezTo>
                    <a:pt x="0" y="0"/>
                    <a:pt x="0" y="0"/>
                    <a:pt x="0" y="0"/>
                  </a:cubicBezTo>
                  <a:cubicBezTo>
                    <a:pt x="0" y="6"/>
                    <a:pt x="0" y="6"/>
                    <a:pt x="0" y="6"/>
                  </a:cubicBezTo>
                  <a:cubicBezTo>
                    <a:pt x="28" y="6"/>
                    <a:pt x="28" y="6"/>
                    <a:pt x="28" y="6"/>
                  </a:cubicBezTo>
                  <a:cubicBezTo>
                    <a:pt x="28" y="19"/>
                    <a:pt x="28" y="19"/>
                    <a:pt x="28" y="19"/>
                  </a:cubicBezTo>
                  <a:cubicBezTo>
                    <a:pt x="35" y="19"/>
                    <a:pt x="35" y="19"/>
                    <a:pt x="35" y="19"/>
                  </a:cubicBezTo>
                  <a:cubicBezTo>
                    <a:pt x="35" y="3"/>
                    <a:pt x="35" y="3"/>
                    <a:pt x="35" y="3"/>
                  </a:cubicBezTo>
                  <a:cubicBezTo>
                    <a:pt x="35" y="1"/>
                    <a:pt x="33" y="0"/>
                    <a:pt x="32" y="0"/>
                  </a:cubicBezTo>
                  <a:close/>
                  <a:moveTo>
                    <a:pt x="32" y="0"/>
                  </a:moveTo>
                  <a:cubicBezTo>
                    <a:pt x="32" y="0"/>
                    <a:pt x="32" y="0"/>
                    <a:pt x="32"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36" name="Rectangle 35"/>
            <p:cNvSpPr>
              <a:spLocks noChangeArrowheads="1"/>
            </p:cNvSpPr>
            <p:nvPr/>
          </p:nvSpPr>
          <p:spPr bwMode="auto">
            <a:xfrm>
              <a:off x="114300" y="247650"/>
              <a:ext cx="2286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37" name="Rectangle 36"/>
            <p:cNvSpPr>
              <a:spLocks noChangeArrowheads="1"/>
            </p:cNvSpPr>
            <p:nvPr/>
          </p:nvSpPr>
          <p:spPr bwMode="auto">
            <a:xfrm>
              <a:off x="247650" y="209550"/>
              <a:ext cx="26670" cy="9332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38" name="Rectangle 37"/>
            <p:cNvSpPr>
              <a:spLocks noChangeArrowheads="1"/>
            </p:cNvSpPr>
            <p:nvPr/>
          </p:nvSpPr>
          <p:spPr bwMode="auto">
            <a:xfrm>
              <a:off x="247650" y="342900"/>
              <a:ext cx="109220" cy="2285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39" name="Freeform 38"/>
            <p:cNvSpPr>
              <a:spLocks noEditPoints="1"/>
            </p:cNvSpPr>
            <p:nvPr/>
          </p:nvSpPr>
          <p:spPr bwMode="auto">
            <a:xfrm>
              <a:off x="666750" y="342900"/>
              <a:ext cx="60325" cy="142215"/>
            </a:xfrm>
            <a:custGeom>
              <a:avLst/>
              <a:gdLst>
                <a:gd name="T0" fmla="*/ 16 w 16"/>
                <a:gd name="T1" fmla="*/ 0 h 38"/>
                <a:gd name="T2" fmla="*/ 10 w 16"/>
                <a:gd name="T3" fmla="*/ 0 h 38"/>
                <a:gd name="T4" fmla="*/ 10 w 16"/>
                <a:gd name="T5" fmla="*/ 32 h 38"/>
                <a:gd name="T6" fmla="*/ 0 w 16"/>
                <a:gd name="T7" fmla="*/ 32 h 38"/>
                <a:gd name="T8" fmla="*/ 0 w 16"/>
                <a:gd name="T9" fmla="*/ 38 h 38"/>
                <a:gd name="T10" fmla="*/ 13 w 16"/>
                <a:gd name="T11" fmla="*/ 38 h 38"/>
                <a:gd name="T12" fmla="*/ 16 w 16"/>
                <a:gd name="T13" fmla="*/ 35 h 38"/>
                <a:gd name="T14" fmla="*/ 16 w 16"/>
                <a:gd name="T15" fmla="*/ 0 h 38"/>
                <a:gd name="T16" fmla="*/ 16 w 16"/>
                <a:gd name="T17" fmla="*/ 0 h 38"/>
                <a:gd name="T18" fmla="*/ 16 w 1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38">
                  <a:moveTo>
                    <a:pt x="16" y="0"/>
                  </a:moveTo>
                  <a:cubicBezTo>
                    <a:pt x="10" y="0"/>
                    <a:pt x="10" y="0"/>
                    <a:pt x="10" y="0"/>
                  </a:cubicBezTo>
                  <a:cubicBezTo>
                    <a:pt x="10" y="32"/>
                    <a:pt x="10" y="32"/>
                    <a:pt x="10" y="32"/>
                  </a:cubicBezTo>
                  <a:cubicBezTo>
                    <a:pt x="0" y="32"/>
                    <a:pt x="0" y="32"/>
                    <a:pt x="0" y="32"/>
                  </a:cubicBezTo>
                  <a:cubicBezTo>
                    <a:pt x="0" y="38"/>
                    <a:pt x="0" y="38"/>
                    <a:pt x="0" y="38"/>
                  </a:cubicBezTo>
                  <a:cubicBezTo>
                    <a:pt x="13" y="38"/>
                    <a:pt x="13" y="38"/>
                    <a:pt x="13" y="38"/>
                  </a:cubicBezTo>
                  <a:cubicBezTo>
                    <a:pt x="15" y="38"/>
                    <a:pt x="16" y="37"/>
                    <a:pt x="16" y="35"/>
                  </a:cubicBezTo>
                  <a:lnTo>
                    <a:pt x="16" y="0"/>
                  </a:lnTo>
                  <a:close/>
                  <a:moveTo>
                    <a:pt x="16" y="0"/>
                  </a:move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40" name="Rectangle 39"/>
            <p:cNvSpPr>
              <a:spLocks noChangeArrowheads="1"/>
            </p:cNvSpPr>
            <p:nvPr/>
          </p:nvSpPr>
          <p:spPr bwMode="auto">
            <a:xfrm>
              <a:off x="304800" y="209550"/>
              <a:ext cx="26670" cy="2285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41" name="Rectangle 40"/>
            <p:cNvSpPr>
              <a:spLocks noChangeArrowheads="1"/>
            </p:cNvSpPr>
            <p:nvPr/>
          </p:nvSpPr>
          <p:spPr bwMode="auto">
            <a:xfrm>
              <a:off x="57150" y="400050"/>
              <a:ext cx="22860" cy="9332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42" name="Rectangle 41"/>
            <p:cNvSpPr>
              <a:spLocks noChangeArrowheads="1"/>
            </p:cNvSpPr>
            <p:nvPr/>
          </p:nvSpPr>
          <p:spPr bwMode="auto">
            <a:xfrm>
              <a:off x="57150" y="495300"/>
              <a:ext cx="109855" cy="2603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43" name="Freeform 42"/>
            <p:cNvSpPr>
              <a:spLocks noEditPoints="1"/>
            </p:cNvSpPr>
            <p:nvPr/>
          </p:nvSpPr>
          <p:spPr bwMode="auto">
            <a:xfrm>
              <a:off x="552450" y="266700"/>
              <a:ext cx="71755" cy="59680"/>
            </a:xfrm>
            <a:custGeom>
              <a:avLst/>
              <a:gdLst>
                <a:gd name="T0" fmla="*/ 13 w 19"/>
                <a:gd name="T1" fmla="*/ 16 h 16"/>
                <a:gd name="T2" fmla="*/ 19 w 19"/>
                <a:gd name="T3" fmla="*/ 16 h 16"/>
                <a:gd name="T4" fmla="*/ 19 w 19"/>
                <a:gd name="T5" fmla="*/ 3 h 16"/>
                <a:gd name="T6" fmla="*/ 16 w 19"/>
                <a:gd name="T7" fmla="*/ 0 h 16"/>
                <a:gd name="T8" fmla="*/ 0 w 19"/>
                <a:gd name="T9" fmla="*/ 0 h 16"/>
                <a:gd name="T10" fmla="*/ 0 w 19"/>
                <a:gd name="T11" fmla="*/ 6 h 16"/>
                <a:gd name="T12" fmla="*/ 13 w 19"/>
                <a:gd name="T13" fmla="*/ 6 h 16"/>
                <a:gd name="T14" fmla="*/ 13 w 19"/>
                <a:gd name="T15" fmla="*/ 16 h 16"/>
                <a:gd name="T16" fmla="*/ 13 w 19"/>
                <a:gd name="T17" fmla="*/ 16 h 16"/>
                <a:gd name="T18" fmla="*/ 13 w 19"/>
                <a:gd name="T1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6">
                  <a:moveTo>
                    <a:pt x="13" y="16"/>
                  </a:moveTo>
                  <a:cubicBezTo>
                    <a:pt x="19" y="16"/>
                    <a:pt x="19" y="16"/>
                    <a:pt x="19" y="16"/>
                  </a:cubicBezTo>
                  <a:cubicBezTo>
                    <a:pt x="19" y="3"/>
                    <a:pt x="19" y="3"/>
                    <a:pt x="19" y="3"/>
                  </a:cubicBezTo>
                  <a:cubicBezTo>
                    <a:pt x="19" y="1"/>
                    <a:pt x="18" y="0"/>
                    <a:pt x="16" y="0"/>
                  </a:cubicBezTo>
                  <a:cubicBezTo>
                    <a:pt x="0" y="0"/>
                    <a:pt x="0" y="0"/>
                    <a:pt x="0" y="0"/>
                  </a:cubicBezTo>
                  <a:cubicBezTo>
                    <a:pt x="0" y="6"/>
                    <a:pt x="0" y="6"/>
                    <a:pt x="0" y="6"/>
                  </a:cubicBezTo>
                  <a:cubicBezTo>
                    <a:pt x="13" y="6"/>
                    <a:pt x="13" y="6"/>
                    <a:pt x="13" y="6"/>
                  </a:cubicBezTo>
                  <a:lnTo>
                    <a:pt x="13" y="16"/>
                  </a:lnTo>
                  <a:close/>
                  <a:moveTo>
                    <a:pt x="13" y="16"/>
                  </a:moveTo>
                  <a:cubicBezTo>
                    <a:pt x="13" y="16"/>
                    <a:pt x="13" y="16"/>
                    <a:pt x="13" y="1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44" name="Rectangle 43"/>
            <p:cNvSpPr>
              <a:spLocks noChangeArrowheads="1"/>
            </p:cNvSpPr>
            <p:nvPr/>
          </p:nvSpPr>
          <p:spPr bwMode="auto">
            <a:xfrm>
              <a:off x="114300" y="400050"/>
              <a:ext cx="2286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45" name="Rectangle 44"/>
            <p:cNvSpPr>
              <a:spLocks noChangeArrowheads="1"/>
            </p:cNvSpPr>
            <p:nvPr/>
          </p:nvSpPr>
          <p:spPr bwMode="auto">
            <a:xfrm>
              <a:off x="247650" y="381000"/>
              <a:ext cx="22860" cy="971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46" name="Rectangle 45"/>
            <p:cNvSpPr>
              <a:spLocks noChangeArrowheads="1"/>
            </p:cNvSpPr>
            <p:nvPr/>
          </p:nvSpPr>
          <p:spPr bwMode="auto">
            <a:xfrm>
              <a:off x="247650" y="495300"/>
              <a:ext cx="109220" cy="2603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47" name="Rectangle 46"/>
            <p:cNvSpPr>
              <a:spLocks noChangeArrowheads="1"/>
            </p:cNvSpPr>
            <p:nvPr/>
          </p:nvSpPr>
          <p:spPr bwMode="auto">
            <a:xfrm>
              <a:off x="95250" y="457200"/>
              <a:ext cx="10541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48" name="Rectangle 47"/>
            <p:cNvSpPr>
              <a:spLocks noChangeArrowheads="1"/>
            </p:cNvSpPr>
            <p:nvPr/>
          </p:nvSpPr>
          <p:spPr bwMode="auto">
            <a:xfrm>
              <a:off x="247650" y="628650"/>
              <a:ext cx="26670" cy="4825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49" name="Rectangle 48"/>
            <p:cNvSpPr>
              <a:spLocks noChangeArrowheads="1"/>
            </p:cNvSpPr>
            <p:nvPr/>
          </p:nvSpPr>
          <p:spPr bwMode="auto">
            <a:xfrm>
              <a:off x="247650" y="571500"/>
              <a:ext cx="10922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50" name="Freeform 49"/>
            <p:cNvSpPr>
              <a:spLocks noEditPoints="1"/>
            </p:cNvSpPr>
            <p:nvPr/>
          </p:nvSpPr>
          <p:spPr bwMode="auto">
            <a:xfrm>
              <a:off x="304800" y="457200"/>
              <a:ext cx="132080" cy="70473"/>
            </a:xfrm>
            <a:custGeom>
              <a:avLst/>
              <a:gdLst>
                <a:gd name="T0" fmla="*/ 35 w 35"/>
                <a:gd name="T1" fmla="*/ 19 h 19"/>
                <a:gd name="T2" fmla="*/ 35 w 35"/>
                <a:gd name="T3" fmla="*/ 3 h 19"/>
                <a:gd name="T4" fmla="*/ 32 w 35"/>
                <a:gd name="T5" fmla="*/ 0 h 19"/>
                <a:gd name="T6" fmla="*/ 0 w 35"/>
                <a:gd name="T7" fmla="*/ 0 h 19"/>
                <a:gd name="T8" fmla="*/ 0 w 35"/>
                <a:gd name="T9" fmla="*/ 6 h 19"/>
                <a:gd name="T10" fmla="*/ 29 w 35"/>
                <a:gd name="T11" fmla="*/ 6 h 19"/>
                <a:gd name="T12" fmla="*/ 29 w 35"/>
                <a:gd name="T13" fmla="*/ 19 h 19"/>
                <a:gd name="T14" fmla="*/ 35 w 35"/>
                <a:gd name="T15" fmla="*/ 19 h 19"/>
                <a:gd name="T16" fmla="*/ 35 w 35"/>
                <a:gd name="T17" fmla="*/ 19 h 19"/>
                <a:gd name="T18" fmla="*/ 35 w 35"/>
                <a:gd name="T1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19">
                  <a:moveTo>
                    <a:pt x="35" y="19"/>
                  </a:moveTo>
                  <a:cubicBezTo>
                    <a:pt x="35" y="3"/>
                    <a:pt x="35" y="3"/>
                    <a:pt x="35" y="3"/>
                  </a:cubicBezTo>
                  <a:cubicBezTo>
                    <a:pt x="35" y="1"/>
                    <a:pt x="34" y="0"/>
                    <a:pt x="32" y="0"/>
                  </a:cubicBezTo>
                  <a:cubicBezTo>
                    <a:pt x="0" y="0"/>
                    <a:pt x="0" y="0"/>
                    <a:pt x="0" y="0"/>
                  </a:cubicBezTo>
                  <a:cubicBezTo>
                    <a:pt x="0" y="6"/>
                    <a:pt x="0" y="6"/>
                    <a:pt x="0" y="6"/>
                  </a:cubicBezTo>
                  <a:cubicBezTo>
                    <a:pt x="29" y="6"/>
                    <a:pt x="29" y="6"/>
                    <a:pt x="29" y="6"/>
                  </a:cubicBezTo>
                  <a:cubicBezTo>
                    <a:pt x="29" y="19"/>
                    <a:pt x="29" y="19"/>
                    <a:pt x="29" y="19"/>
                  </a:cubicBezTo>
                  <a:lnTo>
                    <a:pt x="35" y="19"/>
                  </a:lnTo>
                  <a:close/>
                  <a:moveTo>
                    <a:pt x="35" y="19"/>
                  </a:moveTo>
                  <a:cubicBezTo>
                    <a:pt x="35" y="19"/>
                    <a:pt x="35" y="19"/>
                    <a:pt x="35" y="1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51" name="Rectangle 50"/>
            <p:cNvSpPr>
              <a:spLocks noChangeArrowheads="1"/>
            </p:cNvSpPr>
            <p:nvPr/>
          </p:nvSpPr>
          <p:spPr bwMode="auto">
            <a:xfrm>
              <a:off x="304800" y="381000"/>
              <a:ext cx="26670" cy="2603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52" name="Rectangle 51"/>
            <p:cNvSpPr>
              <a:spLocks noChangeArrowheads="1"/>
            </p:cNvSpPr>
            <p:nvPr/>
          </p:nvSpPr>
          <p:spPr bwMode="auto">
            <a:xfrm>
              <a:off x="190500" y="400050"/>
              <a:ext cx="22860" cy="2285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53" name="Rectangle 52"/>
            <p:cNvSpPr>
              <a:spLocks noChangeArrowheads="1"/>
            </p:cNvSpPr>
            <p:nvPr/>
          </p:nvSpPr>
          <p:spPr bwMode="auto">
            <a:xfrm>
              <a:off x="704850" y="628650"/>
              <a:ext cx="22225" cy="8190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54" name="Rectangle 53"/>
            <p:cNvSpPr>
              <a:spLocks noChangeArrowheads="1"/>
            </p:cNvSpPr>
            <p:nvPr/>
          </p:nvSpPr>
          <p:spPr bwMode="auto">
            <a:xfrm>
              <a:off x="647700" y="685800"/>
              <a:ext cx="33655"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55" name="Rectangle 54"/>
            <p:cNvSpPr>
              <a:spLocks noChangeArrowheads="1"/>
            </p:cNvSpPr>
            <p:nvPr/>
          </p:nvSpPr>
          <p:spPr bwMode="auto">
            <a:xfrm>
              <a:off x="647700" y="628650"/>
              <a:ext cx="22225" cy="4825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56" name="Freeform 55"/>
            <p:cNvSpPr>
              <a:spLocks noEditPoints="1"/>
            </p:cNvSpPr>
            <p:nvPr/>
          </p:nvSpPr>
          <p:spPr bwMode="auto">
            <a:xfrm>
              <a:off x="590550" y="514350"/>
              <a:ext cx="142875" cy="93329"/>
            </a:xfrm>
            <a:custGeom>
              <a:avLst/>
              <a:gdLst>
                <a:gd name="T0" fmla="*/ 38 w 38"/>
                <a:gd name="T1" fmla="*/ 3 h 25"/>
                <a:gd name="T2" fmla="*/ 35 w 38"/>
                <a:gd name="T3" fmla="*/ 0 h 25"/>
                <a:gd name="T4" fmla="*/ 0 w 38"/>
                <a:gd name="T5" fmla="*/ 0 h 25"/>
                <a:gd name="T6" fmla="*/ 0 w 38"/>
                <a:gd name="T7" fmla="*/ 6 h 25"/>
                <a:gd name="T8" fmla="*/ 32 w 38"/>
                <a:gd name="T9" fmla="*/ 6 h 25"/>
                <a:gd name="T10" fmla="*/ 32 w 38"/>
                <a:gd name="T11" fmla="*/ 25 h 25"/>
                <a:gd name="T12" fmla="*/ 38 w 38"/>
                <a:gd name="T13" fmla="*/ 25 h 25"/>
                <a:gd name="T14" fmla="*/ 38 w 38"/>
                <a:gd name="T15" fmla="*/ 3 h 25"/>
                <a:gd name="T16" fmla="*/ 38 w 38"/>
                <a:gd name="T17" fmla="*/ 3 h 25"/>
                <a:gd name="T18" fmla="*/ 38 w 38"/>
                <a:gd name="T19"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25">
                  <a:moveTo>
                    <a:pt x="38" y="3"/>
                  </a:moveTo>
                  <a:cubicBezTo>
                    <a:pt x="38" y="1"/>
                    <a:pt x="37" y="0"/>
                    <a:pt x="35" y="0"/>
                  </a:cubicBezTo>
                  <a:cubicBezTo>
                    <a:pt x="0" y="0"/>
                    <a:pt x="0" y="0"/>
                    <a:pt x="0" y="0"/>
                  </a:cubicBezTo>
                  <a:cubicBezTo>
                    <a:pt x="0" y="6"/>
                    <a:pt x="0" y="6"/>
                    <a:pt x="0" y="6"/>
                  </a:cubicBezTo>
                  <a:cubicBezTo>
                    <a:pt x="32" y="6"/>
                    <a:pt x="32" y="6"/>
                    <a:pt x="32" y="6"/>
                  </a:cubicBezTo>
                  <a:cubicBezTo>
                    <a:pt x="32" y="25"/>
                    <a:pt x="32" y="25"/>
                    <a:pt x="32" y="25"/>
                  </a:cubicBezTo>
                  <a:cubicBezTo>
                    <a:pt x="38" y="25"/>
                    <a:pt x="38" y="25"/>
                    <a:pt x="38" y="25"/>
                  </a:cubicBezTo>
                  <a:lnTo>
                    <a:pt x="38" y="3"/>
                  </a:lnTo>
                  <a:close/>
                  <a:moveTo>
                    <a:pt x="38" y="3"/>
                  </a:moveTo>
                  <a:cubicBezTo>
                    <a:pt x="38" y="3"/>
                    <a:pt x="38" y="3"/>
                    <a:pt x="38" y="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57" name="Freeform 56"/>
            <p:cNvSpPr>
              <a:spLocks noEditPoints="1"/>
            </p:cNvSpPr>
            <p:nvPr/>
          </p:nvSpPr>
          <p:spPr bwMode="auto">
            <a:xfrm>
              <a:off x="438150" y="590550"/>
              <a:ext cx="147320" cy="71108"/>
            </a:xfrm>
            <a:custGeom>
              <a:avLst/>
              <a:gdLst>
                <a:gd name="T0" fmla="*/ 39 w 39"/>
                <a:gd name="T1" fmla="*/ 19 h 19"/>
                <a:gd name="T2" fmla="*/ 39 w 39"/>
                <a:gd name="T3" fmla="*/ 3 h 19"/>
                <a:gd name="T4" fmla="*/ 35 w 39"/>
                <a:gd name="T5" fmla="*/ 0 h 19"/>
                <a:gd name="T6" fmla="*/ 0 w 39"/>
                <a:gd name="T7" fmla="*/ 0 h 19"/>
                <a:gd name="T8" fmla="*/ 0 w 39"/>
                <a:gd name="T9" fmla="*/ 6 h 19"/>
                <a:gd name="T10" fmla="*/ 32 w 39"/>
                <a:gd name="T11" fmla="*/ 6 h 19"/>
                <a:gd name="T12" fmla="*/ 32 w 39"/>
                <a:gd name="T13" fmla="*/ 19 h 19"/>
                <a:gd name="T14" fmla="*/ 39 w 39"/>
                <a:gd name="T15" fmla="*/ 19 h 19"/>
                <a:gd name="T16" fmla="*/ 39 w 39"/>
                <a:gd name="T17" fmla="*/ 19 h 19"/>
                <a:gd name="T18" fmla="*/ 39 w 39"/>
                <a:gd name="T1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9">
                  <a:moveTo>
                    <a:pt x="39" y="19"/>
                  </a:moveTo>
                  <a:cubicBezTo>
                    <a:pt x="39" y="3"/>
                    <a:pt x="39" y="3"/>
                    <a:pt x="39" y="3"/>
                  </a:cubicBezTo>
                  <a:cubicBezTo>
                    <a:pt x="39" y="1"/>
                    <a:pt x="37" y="0"/>
                    <a:pt x="35" y="0"/>
                  </a:cubicBezTo>
                  <a:cubicBezTo>
                    <a:pt x="0" y="0"/>
                    <a:pt x="0" y="0"/>
                    <a:pt x="0" y="0"/>
                  </a:cubicBezTo>
                  <a:cubicBezTo>
                    <a:pt x="0" y="6"/>
                    <a:pt x="0" y="6"/>
                    <a:pt x="0" y="6"/>
                  </a:cubicBezTo>
                  <a:cubicBezTo>
                    <a:pt x="32" y="6"/>
                    <a:pt x="32" y="6"/>
                    <a:pt x="32" y="6"/>
                  </a:cubicBezTo>
                  <a:cubicBezTo>
                    <a:pt x="32" y="19"/>
                    <a:pt x="32" y="19"/>
                    <a:pt x="32" y="19"/>
                  </a:cubicBezTo>
                  <a:lnTo>
                    <a:pt x="39" y="19"/>
                  </a:lnTo>
                  <a:close/>
                  <a:moveTo>
                    <a:pt x="39" y="19"/>
                  </a:moveTo>
                  <a:cubicBezTo>
                    <a:pt x="39" y="19"/>
                    <a:pt x="39" y="19"/>
                    <a:pt x="39" y="1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58" name="Rectangle 57"/>
            <p:cNvSpPr>
              <a:spLocks noChangeArrowheads="1"/>
            </p:cNvSpPr>
            <p:nvPr/>
          </p:nvSpPr>
          <p:spPr bwMode="auto">
            <a:xfrm>
              <a:off x="609600" y="552450"/>
              <a:ext cx="83185" cy="2666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59" name="Rectangle 58"/>
            <p:cNvSpPr>
              <a:spLocks noChangeArrowheads="1"/>
            </p:cNvSpPr>
            <p:nvPr/>
          </p:nvSpPr>
          <p:spPr bwMode="auto">
            <a:xfrm>
              <a:off x="247650" y="685800"/>
              <a:ext cx="83185"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60" name="Rectangle 59"/>
            <p:cNvSpPr>
              <a:spLocks noChangeArrowheads="1"/>
            </p:cNvSpPr>
            <p:nvPr/>
          </p:nvSpPr>
          <p:spPr bwMode="auto">
            <a:xfrm>
              <a:off x="361950" y="609600"/>
              <a:ext cx="22860" cy="1079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61" name="Rectangle 60"/>
            <p:cNvSpPr>
              <a:spLocks noChangeArrowheads="1"/>
            </p:cNvSpPr>
            <p:nvPr/>
          </p:nvSpPr>
          <p:spPr bwMode="auto">
            <a:xfrm>
              <a:off x="381000" y="552450"/>
              <a:ext cx="48895" cy="2603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62" name="Freeform 61"/>
            <p:cNvSpPr>
              <a:spLocks noEditPoints="1"/>
            </p:cNvSpPr>
            <p:nvPr/>
          </p:nvSpPr>
          <p:spPr bwMode="auto">
            <a:xfrm>
              <a:off x="552450" y="342900"/>
              <a:ext cx="71755" cy="93963"/>
            </a:xfrm>
            <a:custGeom>
              <a:avLst/>
              <a:gdLst>
                <a:gd name="T0" fmla="*/ 3 w 19"/>
                <a:gd name="T1" fmla="*/ 25 h 25"/>
                <a:gd name="T2" fmla="*/ 19 w 19"/>
                <a:gd name="T3" fmla="*/ 25 h 25"/>
                <a:gd name="T4" fmla="*/ 19 w 19"/>
                <a:gd name="T5" fmla="*/ 19 h 25"/>
                <a:gd name="T6" fmla="*/ 7 w 19"/>
                <a:gd name="T7" fmla="*/ 19 h 25"/>
                <a:gd name="T8" fmla="*/ 7 w 19"/>
                <a:gd name="T9" fmla="*/ 0 h 25"/>
                <a:gd name="T10" fmla="*/ 0 w 19"/>
                <a:gd name="T11" fmla="*/ 0 h 25"/>
                <a:gd name="T12" fmla="*/ 0 w 19"/>
                <a:gd name="T13" fmla="*/ 22 h 25"/>
                <a:gd name="T14" fmla="*/ 3 w 19"/>
                <a:gd name="T15" fmla="*/ 25 h 25"/>
                <a:gd name="T16" fmla="*/ 3 w 19"/>
                <a:gd name="T17" fmla="*/ 25 h 25"/>
                <a:gd name="T18" fmla="*/ 3 w 1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5">
                  <a:moveTo>
                    <a:pt x="3" y="25"/>
                  </a:moveTo>
                  <a:cubicBezTo>
                    <a:pt x="19" y="25"/>
                    <a:pt x="19" y="25"/>
                    <a:pt x="19" y="25"/>
                  </a:cubicBezTo>
                  <a:cubicBezTo>
                    <a:pt x="19" y="19"/>
                    <a:pt x="19" y="19"/>
                    <a:pt x="19" y="19"/>
                  </a:cubicBezTo>
                  <a:cubicBezTo>
                    <a:pt x="7" y="19"/>
                    <a:pt x="7" y="19"/>
                    <a:pt x="7" y="19"/>
                  </a:cubicBezTo>
                  <a:cubicBezTo>
                    <a:pt x="7" y="0"/>
                    <a:pt x="7" y="0"/>
                    <a:pt x="7" y="0"/>
                  </a:cubicBezTo>
                  <a:cubicBezTo>
                    <a:pt x="0" y="0"/>
                    <a:pt x="0" y="0"/>
                    <a:pt x="0" y="0"/>
                  </a:cubicBezTo>
                  <a:cubicBezTo>
                    <a:pt x="0" y="22"/>
                    <a:pt x="0" y="22"/>
                    <a:pt x="0" y="22"/>
                  </a:cubicBezTo>
                  <a:cubicBezTo>
                    <a:pt x="0" y="24"/>
                    <a:pt x="2" y="25"/>
                    <a:pt x="3" y="25"/>
                  </a:cubicBezTo>
                  <a:close/>
                  <a:moveTo>
                    <a:pt x="3" y="25"/>
                  </a:moveTo>
                  <a:cubicBezTo>
                    <a:pt x="3" y="25"/>
                    <a:pt x="3" y="25"/>
                    <a:pt x="3" y="2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63" name="Rectangle 62"/>
            <p:cNvSpPr>
              <a:spLocks noChangeArrowheads="1"/>
            </p:cNvSpPr>
            <p:nvPr/>
          </p:nvSpPr>
          <p:spPr bwMode="auto">
            <a:xfrm>
              <a:off x="609600" y="361950"/>
              <a:ext cx="6096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64" name="Rectangle 63"/>
            <p:cNvSpPr>
              <a:spLocks noChangeArrowheads="1"/>
            </p:cNvSpPr>
            <p:nvPr/>
          </p:nvSpPr>
          <p:spPr bwMode="auto">
            <a:xfrm>
              <a:off x="647700" y="247650"/>
              <a:ext cx="33655"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65" name="Rectangle 64"/>
            <p:cNvSpPr>
              <a:spLocks noChangeArrowheads="1"/>
            </p:cNvSpPr>
            <p:nvPr/>
          </p:nvSpPr>
          <p:spPr bwMode="auto">
            <a:xfrm>
              <a:off x="704850" y="247650"/>
              <a:ext cx="22225" cy="5968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66" name="Rectangle 65"/>
            <p:cNvSpPr>
              <a:spLocks noChangeArrowheads="1"/>
            </p:cNvSpPr>
            <p:nvPr/>
          </p:nvSpPr>
          <p:spPr bwMode="auto">
            <a:xfrm>
              <a:off x="647700" y="304800"/>
              <a:ext cx="22225"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67" name="Freeform 66"/>
            <p:cNvSpPr>
              <a:spLocks noEditPoints="1"/>
            </p:cNvSpPr>
            <p:nvPr/>
          </p:nvSpPr>
          <p:spPr bwMode="auto">
            <a:xfrm>
              <a:off x="476250" y="38100"/>
              <a:ext cx="60325" cy="164436"/>
            </a:xfrm>
            <a:custGeom>
              <a:avLst/>
              <a:gdLst>
                <a:gd name="T0" fmla="*/ 0 w 16"/>
                <a:gd name="T1" fmla="*/ 44 h 44"/>
                <a:gd name="T2" fmla="*/ 13 w 16"/>
                <a:gd name="T3" fmla="*/ 44 h 44"/>
                <a:gd name="T4" fmla="*/ 16 w 16"/>
                <a:gd name="T5" fmla="*/ 41 h 44"/>
                <a:gd name="T6" fmla="*/ 16 w 16"/>
                <a:gd name="T7" fmla="*/ 0 h 44"/>
                <a:gd name="T8" fmla="*/ 9 w 16"/>
                <a:gd name="T9" fmla="*/ 0 h 44"/>
                <a:gd name="T10" fmla="*/ 9 w 16"/>
                <a:gd name="T11" fmla="*/ 38 h 44"/>
                <a:gd name="T12" fmla="*/ 0 w 16"/>
                <a:gd name="T13" fmla="*/ 38 h 44"/>
                <a:gd name="T14" fmla="*/ 0 w 16"/>
                <a:gd name="T15" fmla="*/ 44 h 44"/>
                <a:gd name="T16" fmla="*/ 0 w 16"/>
                <a:gd name="T17" fmla="*/ 44 h 44"/>
                <a:gd name="T18" fmla="*/ 0 w 16"/>
                <a:gd name="T1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44">
                  <a:moveTo>
                    <a:pt x="0" y="44"/>
                  </a:moveTo>
                  <a:cubicBezTo>
                    <a:pt x="13" y="44"/>
                    <a:pt x="13" y="44"/>
                    <a:pt x="13" y="44"/>
                  </a:cubicBezTo>
                  <a:cubicBezTo>
                    <a:pt x="14" y="44"/>
                    <a:pt x="16" y="43"/>
                    <a:pt x="16" y="41"/>
                  </a:cubicBezTo>
                  <a:cubicBezTo>
                    <a:pt x="16" y="0"/>
                    <a:pt x="16" y="0"/>
                    <a:pt x="16" y="0"/>
                  </a:cubicBezTo>
                  <a:cubicBezTo>
                    <a:pt x="9" y="0"/>
                    <a:pt x="9" y="0"/>
                    <a:pt x="9" y="0"/>
                  </a:cubicBezTo>
                  <a:cubicBezTo>
                    <a:pt x="9" y="38"/>
                    <a:pt x="9" y="38"/>
                    <a:pt x="9" y="38"/>
                  </a:cubicBezTo>
                  <a:cubicBezTo>
                    <a:pt x="0" y="38"/>
                    <a:pt x="0" y="38"/>
                    <a:pt x="0" y="38"/>
                  </a:cubicBezTo>
                  <a:lnTo>
                    <a:pt x="0" y="44"/>
                  </a:lnTo>
                  <a:close/>
                  <a:moveTo>
                    <a:pt x="0" y="44"/>
                  </a:moveTo>
                  <a:cubicBezTo>
                    <a:pt x="0" y="44"/>
                    <a:pt x="0" y="44"/>
                    <a:pt x="0" y="4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68" name="Freeform 67"/>
            <p:cNvSpPr>
              <a:spLocks noEditPoints="1"/>
            </p:cNvSpPr>
            <p:nvPr/>
          </p:nvSpPr>
          <p:spPr bwMode="auto">
            <a:xfrm>
              <a:off x="266700" y="38100"/>
              <a:ext cx="207645" cy="71108"/>
            </a:xfrm>
            <a:custGeom>
              <a:avLst/>
              <a:gdLst>
                <a:gd name="T0" fmla="*/ 7 w 55"/>
                <a:gd name="T1" fmla="*/ 6 h 19"/>
                <a:gd name="T2" fmla="*/ 55 w 55"/>
                <a:gd name="T3" fmla="*/ 6 h 19"/>
                <a:gd name="T4" fmla="*/ 55 w 55"/>
                <a:gd name="T5" fmla="*/ 0 h 19"/>
                <a:gd name="T6" fmla="*/ 4 w 55"/>
                <a:gd name="T7" fmla="*/ 0 h 19"/>
                <a:gd name="T8" fmla="*/ 0 w 55"/>
                <a:gd name="T9" fmla="*/ 3 h 19"/>
                <a:gd name="T10" fmla="*/ 0 w 55"/>
                <a:gd name="T11" fmla="*/ 19 h 19"/>
                <a:gd name="T12" fmla="*/ 7 w 55"/>
                <a:gd name="T13" fmla="*/ 19 h 19"/>
                <a:gd name="T14" fmla="*/ 7 w 55"/>
                <a:gd name="T15" fmla="*/ 6 h 19"/>
                <a:gd name="T16" fmla="*/ 7 w 55"/>
                <a:gd name="T17" fmla="*/ 6 h 19"/>
                <a:gd name="T18" fmla="*/ 7 w 55"/>
                <a:gd name="T1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19">
                  <a:moveTo>
                    <a:pt x="7" y="6"/>
                  </a:moveTo>
                  <a:cubicBezTo>
                    <a:pt x="55" y="6"/>
                    <a:pt x="55" y="6"/>
                    <a:pt x="55" y="6"/>
                  </a:cubicBezTo>
                  <a:cubicBezTo>
                    <a:pt x="55" y="0"/>
                    <a:pt x="55" y="0"/>
                    <a:pt x="55" y="0"/>
                  </a:cubicBezTo>
                  <a:cubicBezTo>
                    <a:pt x="4" y="0"/>
                    <a:pt x="4" y="0"/>
                    <a:pt x="4" y="0"/>
                  </a:cubicBezTo>
                  <a:cubicBezTo>
                    <a:pt x="2" y="0"/>
                    <a:pt x="0" y="1"/>
                    <a:pt x="0" y="3"/>
                  </a:cubicBezTo>
                  <a:cubicBezTo>
                    <a:pt x="0" y="19"/>
                    <a:pt x="0" y="19"/>
                    <a:pt x="0" y="19"/>
                  </a:cubicBezTo>
                  <a:cubicBezTo>
                    <a:pt x="7" y="19"/>
                    <a:pt x="7" y="19"/>
                    <a:pt x="7" y="19"/>
                  </a:cubicBezTo>
                  <a:lnTo>
                    <a:pt x="7" y="6"/>
                  </a:lnTo>
                  <a:close/>
                  <a:moveTo>
                    <a:pt x="7" y="6"/>
                  </a:moveTo>
                  <a:cubicBezTo>
                    <a:pt x="7" y="6"/>
                    <a:pt x="7" y="6"/>
                    <a:pt x="7" y="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69" name="Freeform 68"/>
            <p:cNvSpPr>
              <a:spLocks noEditPoints="1"/>
            </p:cNvSpPr>
            <p:nvPr/>
          </p:nvSpPr>
          <p:spPr bwMode="auto">
            <a:xfrm>
              <a:off x="304800" y="171450"/>
              <a:ext cx="98425" cy="108566"/>
            </a:xfrm>
            <a:custGeom>
              <a:avLst/>
              <a:gdLst>
                <a:gd name="T0" fmla="*/ 0 w 26"/>
                <a:gd name="T1" fmla="*/ 29 h 29"/>
                <a:gd name="T2" fmla="*/ 22 w 26"/>
                <a:gd name="T3" fmla="*/ 29 h 29"/>
                <a:gd name="T4" fmla="*/ 26 w 26"/>
                <a:gd name="T5" fmla="*/ 26 h 29"/>
                <a:gd name="T6" fmla="*/ 26 w 26"/>
                <a:gd name="T7" fmla="*/ 0 h 29"/>
                <a:gd name="T8" fmla="*/ 19 w 26"/>
                <a:gd name="T9" fmla="*/ 0 h 29"/>
                <a:gd name="T10" fmla="*/ 19 w 26"/>
                <a:gd name="T11" fmla="*/ 22 h 29"/>
                <a:gd name="T12" fmla="*/ 0 w 26"/>
                <a:gd name="T13" fmla="*/ 22 h 29"/>
                <a:gd name="T14" fmla="*/ 0 w 26"/>
                <a:gd name="T15" fmla="*/ 29 h 29"/>
                <a:gd name="T16" fmla="*/ 0 w 26"/>
                <a:gd name="T17" fmla="*/ 29 h 29"/>
                <a:gd name="T18" fmla="*/ 0 w 26"/>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9">
                  <a:moveTo>
                    <a:pt x="0" y="29"/>
                  </a:moveTo>
                  <a:cubicBezTo>
                    <a:pt x="22" y="29"/>
                    <a:pt x="22" y="29"/>
                    <a:pt x="22" y="29"/>
                  </a:cubicBezTo>
                  <a:cubicBezTo>
                    <a:pt x="24" y="29"/>
                    <a:pt x="26" y="27"/>
                    <a:pt x="26" y="26"/>
                  </a:cubicBezTo>
                  <a:cubicBezTo>
                    <a:pt x="26" y="0"/>
                    <a:pt x="26" y="0"/>
                    <a:pt x="26" y="0"/>
                  </a:cubicBezTo>
                  <a:cubicBezTo>
                    <a:pt x="19" y="0"/>
                    <a:pt x="19" y="0"/>
                    <a:pt x="19" y="0"/>
                  </a:cubicBezTo>
                  <a:cubicBezTo>
                    <a:pt x="19" y="22"/>
                    <a:pt x="19" y="22"/>
                    <a:pt x="19" y="22"/>
                  </a:cubicBezTo>
                  <a:cubicBezTo>
                    <a:pt x="0" y="22"/>
                    <a:pt x="0" y="22"/>
                    <a:pt x="0" y="22"/>
                  </a:cubicBezTo>
                  <a:lnTo>
                    <a:pt x="0" y="29"/>
                  </a:lnTo>
                  <a:close/>
                  <a:moveTo>
                    <a:pt x="0" y="29"/>
                  </a:moveTo>
                  <a:cubicBezTo>
                    <a:pt x="0" y="29"/>
                    <a:pt x="0" y="29"/>
                    <a:pt x="0"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70" name="Rectangle 69"/>
            <p:cNvSpPr>
              <a:spLocks noChangeArrowheads="1"/>
            </p:cNvSpPr>
            <p:nvPr/>
          </p:nvSpPr>
          <p:spPr bwMode="auto">
            <a:xfrm>
              <a:off x="419100" y="266700"/>
              <a:ext cx="22225" cy="4507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71" name="Rectangle 70"/>
            <p:cNvSpPr>
              <a:spLocks noChangeArrowheads="1"/>
            </p:cNvSpPr>
            <p:nvPr/>
          </p:nvSpPr>
          <p:spPr bwMode="auto">
            <a:xfrm>
              <a:off x="438150" y="647700"/>
              <a:ext cx="86995"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72" name="Rectangle 71"/>
            <p:cNvSpPr>
              <a:spLocks noChangeArrowheads="1"/>
            </p:cNvSpPr>
            <p:nvPr/>
          </p:nvSpPr>
          <p:spPr bwMode="auto">
            <a:xfrm>
              <a:off x="438150" y="685800"/>
              <a:ext cx="10922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73" name="Freeform 72"/>
            <p:cNvSpPr>
              <a:spLocks noEditPoints="1"/>
            </p:cNvSpPr>
            <p:nvPr/>
          </p:nvSpPr>
          <p:spPr bwMode="auto">
            <a:xfrm>
              <a:off x="590550" y="609600"/>
              <a:ext cx="45085" cy="107931"/>
            </a:xfrm>
            <a:custGeom>
              <a:avLst/>
              <a:gdLst>
                <a:gd name="T0" fmla="*/ 6 w 12"/>
                <a:gd name="T1" fmla="*/ 23 h 29"/>
                <a:gd name="T2" fmla="*/ 0 w 12"/>
                <a:gd name="T3" fmla="*/ 23 h 29"/>
                <a:gd name="T4" fmla="*/ 0 w 12"/>
                <a:gd name="T5" fmla="*/ 29 h 29"/>
                <a:gd name="T6" fmla="*/ 9 w 12"/>
                <a:gd name="T7" fmla="*/ 29 h 29"/>
                <a:gd name="T8" fmla="*/ 12 w 12"/>
                <a:gd name="T9" fmla="*/ 26 h 29"/>
                <a:gd name="T10" fmla="*/ 12 w 12"/>
                <a:gd name="T11" fmla="*/ 0 h 29"/>
                <a:gd name="T12" fmla="*/ 6 w 12"/>
                <a:gd name="T13" fmla="*/ 0 h 29"/>
                <a:gd name="T14" fmla="*/ 6 w 12"/>
                <a:gd name="T15" fmla="*/ 23 h 29"/>
                <a:gd name="T16" fmla="*/ 6 w 12"/>
                <a:gd name="T17" fmla="*/ 23 h 29"/>
                <a:gd name="T18" fmla="*/ 6 w 12"/>
                <a:gd name="T19" fmla="*/ 2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9">
                  <a:moveTo>
                    <a:pt x="6" y="23"/>
                  </a:moveTo>
                  <a:cubicBezTo>
                    <a:pt x="0" y="23"/>
                    <a:pt x="0" y="23"/>
                    <a:pt x="0" y="23"/>
                  </a:cubicBezTo>
                  <a:cubicBezTo>
                    <a:pt x="0" y="29"/>
                    <a:pt x="0" y="29"/>
                    <a:pt x="0" y="29"/>
                  </a:cubicBezTo>
                  <a:cubicBezTo>
                    <a:pt x="9" y="29"/>
                    <a:pt x="9" y="29"/>
                    <a:pt x="9" y="29"/>
                  </a:cubicBezTo>
                  <a:cubicBezTo>
                    <a:pt x="11" y="29"/>
                    <a:pt x="12" y="28"/>
                    <a:pt x="12" y="26"/>
                  </a:cubicBezTo>
                  <a:cubicBezTo>
                    <a:pt x="12" y="0"/>
                    <a:pt x="12" y="0"/>
                    <a:pt x="12" y="0"/>
                  </a:cubicBezTo>
                  <a:cubicBezTo>
                    <a:pt x="6" y="0"/>
                    <a:pt x="6" y="0"/>
                    <a:pt x="6" y="0"/>
                  </a:cubicBezTo>
                  <a:lnTo>
                    <a:pt x="6" y="23"/>
                  </a:lnTo>
                  <a:close/>
                  <a:moveTo>
                    <a:pt x="6" y="23"/>
                  </a:moveTo>
                  <a:cubicBezTo>
                    <a:pt x="6" y="23"/>
                    <a:pt x="6" y="23"/>
                    <a:pt x="6" y="2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74" name="Rectangle 73"/>
            <p:cNvSpPr>
              <a:spLocks noChangeArrowheads="1"/>
            </p:cNvSpPr>
            <p:nvPr/>
          </p:nvSpPr>
          <p:spPr bwMode="auto">
            <a:xfrm>
              <a:off x="190500" y="495300"/>
              <a:ext cx="26670" cy="2603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75" name="Rectangle 74"/>
            <p:cNvSpPr>
              <a:spLocks noChangeArrowheads="1"/>
            </p:cNvSpPr>
            <p:nvPr/>
          </p:nvSpPr>
          <p:spPr bwMode="auto">
            <a:xfrm>
              <a:off x="476250" y="495300"/>
              <a:ext cx="48895" cy="2603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76" name="Rectangle 75"/>
            <p:cNvSpPr>
              <a:spLocks noChangeArrowheads="1"/>
            </p:cNvSpPr>
            <p:nvPr/>
          </p:nvSpPr>
          <p:spPr bwMode="auto">
            <a:xfrm>
              <a:off x="552450" y="457200"/>
              <a:ext cx="26670" cy="3364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77" name="Rectangle 76"/>
            <p:cNvSpPr>
              <a:spLocks noChangeArrowheads="1"/>
            </p:cNvSpPr>
            <p:nvPr/>
          </p:nvSpPr>
          <p:spPr bwMode="auto">
            <a:xfrm>
              <a:off x="552450" y="514350"/>
              <a:ext cx="2286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78" name="Rectangle 77"/>
            <p:cNvSpPr>
              <a:spLocks noChangeArrowheads="1"/>
            </p:cNvSpPr>
            <p:nvPr/>
          </p:nvSpPr>
          <p:spPr bwMode="auto">
            <a:xfrm>
              <a:off x="476250" y="552450"/>
              <a:ext cx="33655" cy="2603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79" name="Rectangle 78"/>
            <p:cNvSpPr>
              <a:spLocks noChangeArrowheads="1"/>
            </p:cNvSpPr>
            <p:nvPr/>
          </p:nvSpPr>
          <p:spPr bwMode="auto">
            <a:xfrm>
              <a:off x="609600" y="457200"/>
              <a:ext cx="22860" cy="2222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80" name="Rectangle 79"/>
            <p:cNvSpPr>
              <a:spLocks noChangeArrowheads="1"/>
            </p:cNvSpPr>
            <p:nvPr/>
          </p:nvSpPr>
          <p:spPr bwMode="auto">
            <a:xfrm>
              <a:off x="647700" y="400050"/>
              <a:ext cx="33655" cy="2285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81" name="Rectangle 80"/>
            <p:cNvSpPr>
              <a:spLocks noChangeArrowheads="1"/>
            </p:cNvSpPr>
            <p:nvPr/>
          </p:nvSpPr>
          <p:spPr bwMode="auto">
            <a:xfrm>
              <a:off x="419100" y="400050"/>
              <a:ext cx="60325" cy="2285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sp>
          <p:nvSpPr>
            <p:cNvPr id="82" name="Rectangle 81"/>
            <p:cNvSpPr>
              <a:spLocks noChangeArrowheads="1"/>
            </p:cNvSpPr>
            <p:nvPr/>
          </p:nvSpPr>
          <p:spPr bwMode="auto">
            <a:xfrm>
              <a:off x="419100" y="342900"/>
              <a:ext cx="22225" cy="3364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en-US"/>
            </a:p>
          </p:txBody>
        </p:sp>
      </p:grpSp>
      <p:sp>
        <p:nvSpPr>
          <p:cNvPr id="83" name="Rectangle 82"/>
          <p:cNvSpPr/>
          <p:nvPr/>
        </p:nvSpPr>
        <p:spPr>
          <a:xfrm>
            <a:off x="879863" y="1082846"/>
            <a:ext cx="5832648" cy="4692309"/>
          </a:xfrm>
          <a:prstGeom prst="rect">
            <a:avLst/>
          </a:prstGeom>
          <a:blipFill dpi="0" rotWithShape="1">
            <a:blip r:embed="rId7"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4" name="Audio 8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56927271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2000">
        <p15:prstTrans prst="wind"/>
      </p:transition>
    </mc:Choice>
    <mc:Fallback>
      <p:transition spd="slow" advTm="1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4"/>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ppt_w</p:attrName>
                                        </p:attrNameLst>
                                      </p:cBhvr>
                                      <p:tavLst>
                                        <p:tav tm="0">
                                          <p:val>
                                            <p:fltVal val="0"/>
                                          </p:val>
                                        </p:tav>
                                        <p:tav tm="100000">
                                          <p:val>
                                            <p:strVal val="#ppt_w"/>
                                          </p:val>
                                        </p:tav>
                                      </p:tavLst>
                                    </p:anim>
                                    <p:anim calcmode="lin" valueType="num">
                                      <p:cBhvr>
                                        <p:cTn id="22" dur="500" fill="hold"/>
                                        <p:tgtEl>
                                          <p:spTgt spid="4"/>
                                        </p:tgtEl>
                                        <p:attrNameLst>
                                          <p:attrName>ppt_h</p:attrName>
                                        </p:attrNameLst>
                                      </p:cBhvr>
                                      <p:tavLst>
                                        <p:tav tm="0">
                                          <p:val>
                                            <p:fltVal val="0"/>
                                          </p:val>
                                        </p:tav>
                                        <p:tav tm="100000">
                                          <p:val>
                                            <p:strVal val="#ppt_h"/>
                                          </p:val>
                                        </p:tav>
                                      </p:tavLst>
                                    </p:anim>
                                    <p:animEffect transition="in" filter="fade">
                                      <p:cBhvr>
                                        <p:cTn id="23" dur="500"/>
                                        <p:tgtEl>
                                          <p:spTgt spid="4"/>
                                        </p:tgtEl>
                                      </p:cBhvr>
                                    </p:animEffect>
                                  </p:childTnLst>
                                </p:cTn>
                              </p:par>
                              <p:par>
                                <p:cTn id="24" presetID="53" presetClass="entr" presetSubtype="16"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Effect transition="in" filter="fade">
                                      <p:cBhvr>
                                        <p:cTn id="28" dur="500"/>
                                        <p:tgtEl>
                                          <p:spTgt spid="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animEffect transition="in" filter="fade">
                                      <p:cBhvr>
                                        <p:cTn id="33" dur="500"/>
                                        <p:tgtEl>
                                          <p:spTgt spid="8"/>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p:cTn id="36" dur="500" fill="hold"/>
                                        <p:tgtEl>
                                          <p:spTgt spid="9"/>
                                        </p:tgtEl>
                                        <p:attrNameLst>
                                          <p:attrName>ppt_w</p:attrName>
                                        </p:attrNameLst>
                                      </p:cBhvr>
                                      <p:tavLst>
                                        <p:tav tm="0">
                                          <p:val>
                                            <p:fltVal val="0"/>
                                          </p:val>
                                        </p:tav>
                                        <p:tav tm="100000">
                                          <p:val>
                                            <p:strVal val="#ppt_w"/>
                                          </p:val>
                                        </p:tav>
                                      </p:tavLst>
                                    </p:anim>
                                    <p:anim calcmode="lin" valueType="num">
                                      <p:cBhvr>
                                        <p:cTn id="37" dur="500" fill="hold"/>
                                        <p:tgtEl>
                                          <p:spTgt spid="9"/>
                                        </p:tgtEl>
                                        <p:attrNameLst>
                                          <p:attrName>ppt_h</p:attrName>
                                        </p:attrNameLst>
                                      </p:cBhvr>
                                      <p:tavLst>
                                        <p:tav tm="0">
                                          <p:val>
                                            <p:fltVal val="0"/>
                                          </p:val>
                                        </p:tav>
                                        <p:tav tm="100000">
                                          <p:val>
                                            <p:strVal val="#ppt_h"/>
                                          </p:val>
                                        </p:tav>
                                      </p:tavLst>
                                    </p:anim>
                                    <p:animEffect transition="in" filter="fade">
                                      <p:cBhvr>
                                        <p:cTn id="38" dur="500"/>
                                        <p:tgtEl>
                                          <p:spTgt spid="9"/>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p:cTn id="41" dur="500" fill="hold"/>
                                        <p:tgtEl>
                                          <p:spTgt spid="10"/>
                                        </p:tgtEl>
                                        <p:attrNameLst>
                                          <p:attrName>ppt_w</p:attrName>
                                        </p:attrNameLst>
                                      </p:cBhvr>
                                      <p:tavLst>
                                        <p:tav tm="0">
                                          <p:val>
                                            <p:fltVal val="0"/>
                                          </p:val>
                                        </p:tav>
                                        <p:tav tm="100000">
                                          <p:val>
                                            <p:strVal val="#ppt_w"/>
                                          </p:val>
                                        </p:tav>
                                      </p:tavLst>
                                    </p:anim>
                                    <p:anim calcmode="lin" valueType="num">
                                      <p:cBhvr>
                                        <p:cTn id="42" dur="500" fill="hold"/>
                                        <p:tgtEl>
                                          <p:spTgt spid="10"/>
                                        </p:tgtEl>
                                        <p:attrNameLst>
                                          <p:attrName>ppt_h</p:attrName>
                                        </p:attrNameLst>
                                      </p:cBhvr>
                                      <p:tavLst>
                                        <p:tav tm="0">
                                          <p:val>
                                            <p:fltVal val="0"/>
                                          </p:val>
                                        </p:tav>
                                        <p:tav tm="100000">
                                          <p:val>
                                            <p:strVal val="#ppt_h"/>
                                          </p:val>
                                        </p:tav>
                                      </p:tavLst>
                                    </p:anim>
                                    <p:animEffect transition="in" filter="fade">
                                      <p:cBhvr>
                                        <p:cTn id="43" dur="500"/>
                                        <p:tgtEl>
                                          <p:spTgt spid="10"/>
                                        </p:tgtEl>
                                      </p:cBhvr>
                                    </p:animEffect>
                                  </p:childTnLst>
                                </p:cTn>
                              </p:par>
                              <p:par>
                                <p:cTn id="44" presetID="53" presetClass="entr" presetSubtype="16" fill="hold" nodeType="with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83"/>
                                        </p:tgtEl>
                                        <p:attrNameLst>
                                          <p:attrName>style.visibility</p:attrName>
                                        </p:attrNameLst>
                                      </p:cBhvr>
                                      <p:to>
                                        <p:strVal val="visible"/>
                                      </p:to>
                                    </p:set>
                                    <p:anim calcmode="lin" valueType="num">
                                      <p:cBhvr>
                                        <p:cTn id="51" dur="500" fill="hold"/>
                                        <p:tgtEl>
                                          <p:spTgt spid="83"/>
                                        </p:tgtEl>
                                        <p:attrNameLst>
                                          <p:attrName>ppt_w</p:attrName>
                                        </p:attrNameLst>
                                      </p:cBhvr>
                                      <p:tavLst>
                                        <p:tav tm="0">
                                          <p:val>
                                            <p:fltVal val="0"/>
                                          </p:val>
                                        </p:tav>
                                        <p:tav tm="100000">
                                          <p:val>
                                            <p:strVal val="#ppt_w"/>
                                          </p:val>
                                        </p:tav>
                                      </p:tavLst>
                                    </p:anim>
                                    <p:anim calcmode="lin" valueType="num">
                                      <p:cBhvr>
                                        <p:cTn id="52" dur="500" fill="hold"/>
                                        <p:tgtEl>
                                          <p:spTgt spid="83"/>
                                        </p:tgtEl>
                                        <p:attrNameLst>
                                          <p:attrName>ppt_h</p:attrName>
                                        </p:attrNameLst>
                                      </p:cBhvr>
                                      <p:tavLst>
                                        <p:tav tm="0">
                                          <p:val>
                                            <p:fltVal val="0"/>
                                          </p:val>
                                        </p:tav>
                                        <p:tav tm="100000">
                                          <p:val>
                                            <p:strVal val="#ppt_h"/>
                                          </p:val>
                                        </p:tav>
                                      </p:tavLst>
                                    </p:anim>
                                    <p:animEffect transition="in" filter="fade">
                                      <p:cBhvr>
                                        <p:cTn id="53"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4" fill="hold" display="0">
                  <p:stCondLst>
                    <p:cond delay="indefinite"/>
                  </p:stCondLst>
                  <p:endCondLst>
                    <p:cond evt="onStopAudio" delay="0">
                      <p:tgtEl>
                        <p:sldTgt/>
                      </p:tgtEl>
                    </p:cond>
                  </p:endCondLst>
                </p:cTn>
                <p:tgtEl>
                  <p:spTgt spid="84"/>
                </p:tgtEl>
              </p:cMediaNode>
            </p:audio>
          </p:childTnLst>
        </p:cTn>
      </p:par>
    </p:tnLst>
    <p:bldLst>
      <p:bldP spid="2" grpId="0"/>
      <p:bldP spid="3" grpId="0" animBg="1"/>
      <p:bldP spid="4" grpId="0" animBg="1"/>
      <p:bldP spid="8" grpId="0"/>
      <p:bldP spid="9" grpId="0"/>
      <p:bldP spid="10" grpId="0"/>
      <p:bldP spid="8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ZA" sz="8000" b="1" dirty="0" smtClean="0">
                <a:latin typeface="Edwardian Script ITC" panose="030303020407070D0804" pitchFamily="66" charset="0"/>
              </a:rPr>
              <a:t>thank you a lot for your support by</a:t>
            </a:r>
            <a:endParaRPr lang="en-ZA" sz="8000" b="1" dirty="0">
              <a:latin typeface="Edwardian Script ITC" panose="030303020407070D0804" pitchFamily="66" charset="0"/>
            </a:endParaRPr>
          </a:p>
        </p:txBody>
      </p:sp>
      <p:pic>
        <p:nvPicPr>
          <p:cNvPr id="3" name="Picture 2" descr="AOS MEm"/>
          <p:cNvPicPr/>
          <p:nvPr/>
        </p:nvPicPr>
        <p:blipFill>
          <a:blip r:embed="rId2">
            <a:extLst>
              <a:ext uri="{28A0092B-C50C-407E-A947-70E740481C1C}">
                <a14:useLocalDpi xmlns:a14="http://schemas.microsoft.com/office/drawing/2010/main" val="0"/>
              </a:ext>
            </a:extLst>
          </a:blip>
          <a:srcRect/>
          <a:stretch>
            <a:fillRect/>
          </a:stretch>
        </p:blipFill>
        <p:spPr bwMode="auto">
          <a:xfrm>
            <a:off x="5874500" y="2375857"/>
            <a:ext cx="3356892" cy="2501214"/>
          </a:xfrm>
          <a:prstGeom prst="rect">
            <a:avLst/>
          </a:prstGeom>
          <a:noFill/>
          <a:ln>
            <a:noFill/>
          </a:ln>
        </p:spPr>
      </p:pic>
      <p:pic>
        <p:nvPicPr>
          <p:cNvPr id="4" name="Picture 3">
            <a:extLst>
              <a:ext uri="{FF2B5EF4-FFF2-40B4-BE49-F238E27FC236}">
                <a16:creationId xmlns:a16="http://schemas.microsoft.com/office/drawing/2014/main" id="{B08310EA-343C-40A3-9557-9FD05C5A20B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5876" y="2381671"/>
            <a:ext cx="4140707" cy="2495401"/>
          </a:xfrm>
          <a:prstGeom prst="rect">
            <a:avLst/>
          </a:prstGeom>
        </p:spPr>
      </p:pic>
    </p:spTree>
    <p:extLst>
      <p:ext uri="{BB962C8B-B14F-4D97-AF65-F5344CB8AC3E}">
        <p14:creationId xmlns:p14="http://schemas.microsoft.com/office/powerpoint/2010/main" val="111174699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9000">
        <p15:prstTrans prst="wind"/>
      </p:transition>
    </mc:Choice>
    <mc:Fallback>
      <p:transition spd="slow" advTm="9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repeatCount="3000" fill="hold" grpId="0" nodeType="clickEffect">
                                  <p:stCondLst>
                                    <p:cond delay="0"/>
                                  </p:stCondLst>
                                  <p:childTnLst>
                                    <p:animEffect transition="out" filter="randombar(horizontal)">
                                      <p:cBhvr>
                                        <p:cTn id="6" dur="2000"/>
                                        <p:tgtEl>
                                          <p:spTgt spid="2"/>
                                        </p:tgtEl>
                                      </p:cBhvr>
                                    </p:animEffect>
                                    <p:set>
                                      <p:cBhvr>
                                        <p:cTn id="7" dur="1" fill="hold">
                                          <p:stCondLst>
                                            <p:cond delay="19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1" presetClass="entr" presetSubtype="1" repeatCount="2000" fill="remove" nodeType="clickEffect">
                                  <p:stCondLst>
                                    <p:cond delay="200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repeatCount="2000" fill="remove" nodeType="clickEffect">
                                  <p:stCondLst>
                                    <p:cond delay="1000"/>
                                  </p:stCondLst>
                                  <p:childTnLst>
                                    <p:set>
                                      <p:cBhvr>
                                        <p:cTn id="16" dur="1" fill="hold">
                                          <p:stCondLst>
                                            <p:cond delay="0"/>
                                          </p:stCondLst>
                                        </p:cTn>
                                        <p:tgtEl>
                                          <p:spTgt spid="3"/>
                                        </p:tgtEl>
                                        <p:attrNameLst>
                                          <p:attrName>style.visibility</p:attrName>
                                        </p:attrNameLst>
                                      </p:cBhvr>
                                      <p:to>
                                        <p:strVal val="visible"/>
                                      </p:to>
                                    </p:set>
                                    <p:animEffect transition="in" filter="wheel(1)">
                                      <p:cBhvr>
                                        <p:cTn id="1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448" y="429547"/>
            <a:ext cx="10239052" cy="5907753"/>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6274613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advTm="3000">
        <p15:prstTrans prst="curtains"/>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subTnLst>
                                    <p:set>
                                      <p:cBhvr override="childStyle">
                                        <p:cTn dur="1" fill="hold" display="0" masterRel="sameClick" afterEffect="1">
                                          <p:stCondLst>
                                            <p:cond evt="end" delay="0">
                                              <p:tn val="5"/>
                                            </p:cond>
                                          </p:stCondLst>
                                        </p:cTn>
                                        <p:tgtEl>
                                          <p:spTgt spid="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ight Triangle 2"/>
          <p:cNvSpPr/>
          <p:nvPr/>
        </p:nvSpPr>
        <p:spPr>
          <a:xfrm flipH="1" flipV="1">
            <a:off x="1675609" y="-2"/>
            <a:ext cx="10516390" cy="5423837"/>
          </a:xfrm>
          <a:prstGeom prst="rtTriangle">
            <a:avLst/>
          </a:prstGeom>
          <a:blipFill dpi="0" rotWithShape="1">
            <a:blip r:embed="rId5">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TextBox 3"/>
          <p:cNvSpPr txBox="1"/>
          <p:nvPr/>
        </p:nvSpPr>
        <p:spPr>
          <a:xfrm>
            <a:off x="263352" y="3282601"/>
            <a:ext cx="7804767" cy="3416320"/>
          </a:xfrm>
          <a:prstGeom prst="rect">
            <a:avLst/>
          </a:prstGeom>
          <a:noFill/>
        </p:spPr>
        <p:txBody>
          <a:bodyPr wrap="square" rtlCol="0">
            <a:spAutoFit/>
          </a:bodyPr>
          <a:lstStyle/>
          <a:p>
            <a:r>
              <a:rPr lang="en-US" dirty="0"/>
              <a:t>We would like to welcome everybody to M16 Interior POS – Software for the internet café’s. whereby we the </a:t>
            </a:r>
            <a:r>
              <a:rPr lang="en-US" dirty="0" err="1"/>
              <a:t>Masikane</a:t>
            </a:r>
            <a:r>
              <a:rPr lang="en-US" dirty="0"/>
              <a:t> IT Solutions (PTY) LTD Company has being checking at other Internet cafes surrounding Soweto. Whether how do they operate within their Internet cafes when coming to the pricing of their products and services. </a:t>
            </a:r>
            <a:endParaRPr lang="en-ZA" dirty="0"/>
          </a:p>
          <a:p>
            <a:r>
              <a:rPr lang="en-US" dirty="0"/>
              <a:t> </a:t>
            </a:r>
            <a:endParaRPr lang="en-ZA" dirty="0"/>
          </a:p>
          <a:p>
            <a:r>
              <a:rPr lang="en-US" dirty="0"/>
              <a:t>M16 Interior POS – Internet Café point of sale software is not like the other software specially designed for monitoring the systems of any internet cafes. M16 – is designed to perform sales operated at the Internet cafes. Of which it is an software meant to assist the cashier during the services of every day. </a:t>
            </a:r>
            <a:endParaRPr lang="en-ZA" dirty="0"/>
          </a:p>
          <a:p>
            <a:r>
              <a:rPr lang="en-US" dirty="0"/>
              <a:t> </a:t>
            </a:r>
            <a:endParaRPr lang="en-ZA" dirty="0"/>
          </a:p>
        </p:txBody>
      </p:sp>
      <p:sp>
        <p:nvSpPr>
          <p:cNvPr id="5" name="TextBox 4"/>
          <p:cNvSpPr txBox="1"/>
          <p:nvPr/>
        </p:nvSpPr>
        <p:spPr>
          <a:xfrm>
            <a:off x="1535531" y="2647087"/>
            <a:ext cx="3439732" cy="527324"/>
          </a:xfrm>
          <a:prstGeom prst="rect">
            <a:avLst/>
          </a:prstGeom>
          <a:noFill/>
        </p:spPr>
        <p:txBody>
          <a:bodyPr wrap="square" rtlCol="0">
            <a:spAutoFit/>
          </a:bodyPr>
          <a:lstStyle/>
          <a:p>
            <a:pPr marL="91440">
              <a:lnSpc>
                <a:spcPts val="3600"/>
              </a:lnSpc>
            </a:pPr>
            <a:r>
              <a:rPr lang="en-GB" sz="2800" dirty="0">
                <a:solidFill>
                  <a:srgbClr val="002060"/>
                </a:solidFill>
                <a:latin typeface="Montserrat" panose="00000500000000000000" pitchFamily="2" charset="0"/>
              </a:rPr>
              <a:t>Introduction</a:t>
            </a:r>
            <a:endParaRPr lang="en-US" sz="2800" dirty="0">
              <a:solidFill>
                <a:srgbClr val="002060"/>
              </a:solidFill>
              <a:latin typeface="Montserrat" panose="00000500000000000000" pitchFamily="2" charset="0"/>
            </a:endParaRPr>
          </a:p>
        </p:txBody>
      </p:sp>
      <p:pic>
        <p:nvPicPr>
          <p:cNvPr id="6" name="Picture 5">
            <a:extLst>
              <a:ext uri="{FF2B5EF4-FFF2-40B4-BE49-F238E27FC236}">
                <a16:creationId xmlns:a16="http://schemas.microsoft.com/office/drawing/2014/main" id="{90D69416-DF0E-42AF-A6BE-057AA04C9D3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92774" y="67308"/>
            <a:ext cx="5455953" cy="4297796"/>
          </a:xfrm>
          <a:prstGeom prst="rect">
            <a:avLst/>
          </a:prstGeom>
          <a:effectLst>
            <a:reflection stA="5000" endPos="67000" dist="50800" dir="5400000" sy="-100000" algn="bl" rotWithShape="0"/>
          </a:effectLst>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advTm="12000">
        <p15:prstTrans prst="curtains"/>
      </p:transition>
    </mc:Choice>
    <mc:Fallback>
      <p:transition spd="slow" advTm="1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500" fill="hold"/>
                                        <p:tgtEl>
                                          <p:spTgt spid="4"/>
                                        </p:tgtEl>
                                        <p:attrNameLst>
                                          <p:attrName>ppt_w</p:attrName>
                                        </p:attrNameLst>
                                      </p:cBhvr>
                                      <p:tavLst>
                                        <p:tav tm="0">
                                          <p:val>
                                            <p:fltVal val="0"/>
                                          </p:val>
                                        </p:tav>
                                        <p:tav tm="100000">
                                          <p:val>
                                            <p:strVal val="#ppt_w"/>
                                          </p:val>
                                        </p:tav>
                                      </p:tavLst>
                                    </p:anim>
                                    <p:anim calcmode="lin" valueType="num">
                                      <p:cBhvr>
                                        <p:cTn id="17" dur="500" fill="hold"/>
                                        <p:tgtEl>
                                          <p:spTgt spid="4"/>
                                        </p:tgtEl>
                                        <p:attrNameLst>
                                          <p:attrName>ppt_h</p:attrName>
                                        </p:attrNameLst>
                                      </p:cBhvr>
                                      <p:tavLst>
                                        <p:tav tm="0">
                                          <p:val>
                                            <p:fltVal val="0"/>
                                          </p:val>
                                        </p:tav>
                                        <p:tav tm="100000">
                                          <p:val>
                                            <p:strVal val="#ppt_h"/>
                                          </p:val>
                                        </p:tav>
                                      </p:tavLst>
                                    </p:anim>
                                    <p:animEffect transition="in" filter="fade">
                                      <p:cBhvr>
                                        <p:cTn id="18" dur="500"/>
                                        <p:tgtEl>
                                          <p:spTgt spid="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4" fill="hold" display="0">
                  <p:stCondLst>
                    <p:cond delay="indefinite"/>
                  </p:stCondLst>
                  <p:endCondLst>
                    <p:cond evt="onStopAudio" delay="0">
                      <p:tgtEl>
                        <p:sldTgt/>
                      </p:tgtEl>
                    </p:cond>
                  </p:endCondLst>
                </p:cTn>
                <p:tgtEl>
                  <p:spTgt spid="2"/>
                </p:tgtEl>
              </p:cMediaNode>
            </p:audio>
          </p:childTnLst>
        </p:cTn>
      </p:par>
    </p:tnLst>
    <p:bldLst>
      <p:bldP spid="3" grpId="0" animBg="1"/>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M16 INTERIOR POS AT THE COST OF </a:t>
            </a:r>
            <a:r>
              <a:rPr lang="en-ZA" b="1" dirty="0" smtClean="0"/>
              <a:t>R350.00</a:t>
            </a:r>
            <a:endParaRPr lang="en-ZA" dirty="0"/>
          </a:p>
        </p:txBody>
      </p:sp>
      <p:sp>
        <p:nvSpPr>
          <p:cNvPr id="3" name="Text Placeholder 2"/>
          <p:cNvSpPr>
            <a:spLocks noGrp="1"/>
          </p:cNvSpPr>
          <p:nvPr>
            <p:ph type="body" idx="1"/>
          </p:nvPr>
        </p:nvSpPr>
        <p:spPr/>
        <p:txBody>
          <a:bodyPr/>
          <a:lstStyle/>
          <a:p>
            <a:r>
              <a:rPr lang="en-ZA" dirty="0" smtClean="0"/>
              <a:t>This version of M16 will be given for free for a BETA testing with users.</a:t>
            </a:r>
            <a:endParaRPr lang="en-ZA" dirty="0"/>
          </a:p>
        </p:txBody>
      </p:sp>
      <p:sp>
        <p:nvSpPr>
          <p:cNvPr id="5" name="Text Placeholder 4"/>
          <p:cNvSpPr>
            <a:spLocks noGrp="1"/>
          </p:cNvSpPr>
          <p:nvPr>
            <p:ph type="body" sz="quarter" idx="3"/>
          </p:nvPr>
        </p:nvSpPr>
        <p:spPr/>
        <p:txBody>
          <a:bodyPr>
            <a:normAutofit fontScale="92500" lnSpcReduction="20000"/>
          </a:bodyPr>
          <a:lstStyle/>
          <a:p>
            <a:r>
              <a:rPr lang="en-ZA" dirty="0" smtClean="0"/>
              <a:t>This version will be Version 2 the main one which will be developed from the first version as given out for testing with users.</a:t>
            </a:r>
            <a:endParaRPr lang="en-ZA" dirty="0"/>
          </a:p>
        </p:txBody>
      </p:sp>
      <p:pic>
        <p:nvPicPr>
          <p:cNvPr id="7" name="Content Placeholder 6">
            <a:extLst>
              <a:ext uri="{FF2B5EF4-FFF2-40B4-BE49-F238E27FC236}">
                <a16:creationId xmlns:a16="http://schemas.microsoft.com/office/drawing/2014/main" id="{90D69416-DF0E-42AF-A6BE-057AA04C9D3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62289" y="2505075"/>
            <a:ext cx="4912784" cy="3684588"/>
          </a:xfrm>
          <a:prstGeom prst="rect">
            <a:avLst/>
          </a:prstGeom>
          <a:effectLst>
            <a:reflection stA="5000" endPos="67000" dist="50800" dir="5400000" sy="-100000" algn="bl" rotWithShape="0"/>
          </a:effectLst>
        </p:spPr>
      </p:pic>
      <p:pic>
        <p:nvPicPr>
          <p:cNvPr id="8" name="Content Placeholder 7"/>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172200" y="2840628"/>
            <a:ext cx="5183188" cy="3013481"/>
          </a:xfrm>
          <a:prstGeom prst="rect">
            <a:avLst/>
          </a:prstGeom>
        </p:spPr>
      </p:pic>
      <p:sp>
        <p:nvSpPr>
          <p:cNvPr id="9" name="12-Point Star 8"/>
          <p:cNvSpPr/>
          <p:nvPr/>
        </p:nvSpPr>
        <p:spPr>
          <a:xfrm>
            <a:off x="9396469" y="4653136"/>
            <a:ext cx="2532179" cy="2016224"/>
          </a:xfrm>
          <a:prstGeom prst="star12">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ZA">
              <a:ln w="0"/>
              <a:solidFill>
                <a:schemeClr val="tx1"/>
              </a:solidFill>
              <a:effectLst>
                <a:outerShdw blurRad="38100" dist="19050" dir="2700000" algn="tl" rotWithShape="0">
                  <a:schemeClr val="dk1">
                    <a:alpha val="40000"/>
                  </a:schemeClr>
                </a:outerShdw>
              </a:effectLst>
            </a:endParaRPr>
          </a:p>
        </p:txBody>
      </p:sp>
      <p:sp>
        <p:nvSpPr>
          <p:cNvPr id="10" name="TextBox 9"/>
          <p:cNvSpPr txBox="1"/>
          <p:nvPr/>
        </p:nvSpPr>
        <p:spPr>
          <a:xfrm>
            <a:off x="10206216" y="4954010"/>
            <a:ext cx="1149172" cy="646331"/>
          </a:xfrm>
          <a:prstGeom prst="rect">
            <a:avLst/>
          </a:prstGeom>
          <a:noFill/>
        </p:spPr>
        <p:txBody>
          <a:bodyPr wrap="square" rtlCol="0">
            <a:spAutoFit/>
          </a:bodyPr>
          <a:lstStyle/>
          <a:p>
            <a:r>
              <a:rPr lang="en-ZA" dirty="0" smtClean="0"/>
              <a:t>Only for </a:t>
            </a:r>
          </a:p>
          <a:p>
            <a:r>
              <a:rPr lang="en-ZA" b="1" dirty="0" smtClean="0"/>
              <a:t>R350.00</a:t>
            </a:r>
            <a:endParaRPr lang="en-ZA" b="1" dirty="0"/>
          </a:p>
        </p:txBody>
      </p:sp>
      <p:sp>
        <p:nvSpPr>
          <p:cNvPr id="11" name="TextBox 10"/>
          <p:cNvSpPr txBox="1"/>
          <p:nvPr/>
        </p:nvSpPr>
        <p:spPr>
          <a:xfrm>
            <a:off x="9759313" y="5697252"/>
            <a:ext cx="1907723" cy="738664"/>
          </a:xfrm>
          <a:prstGeom prst="rect">
            <a:avLst/>
          </a:prstGeom>
          <a:noFill/>
        </p:spPr>
        <p:txBody>
          <a:bodyPr wrap="square" rtlCol="0">
            <a:spAutoFit/>
          </a:bodyPr>
          <a:lstStyle/>
          <a:p>
            <a:pPr algn="ctr"/>
            <a:r>
              <a:rPr lang="en-ZA" sz="1400" b="1" dirty="0" smtClean="0"/>
              <a:t>R75.00 For maintenance when needed</a:t>
            </a:r>
            <a:endParaRPr lang="en-ZA" sz="1400" b="1" dirty="0"/>
          </a:p>
        </p:txBody>
      </p:sp>
    </p:spTree>
    <p:extLst>
      <p:ext uri="{BB962C8B-B14F-4D97-AF65-F5344CB8AC3E}">
        <p14:creationId xmlns:p14="http://schemas.microsoft.com/office/powerpoint/2010/main" val="35860550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1000">
        <p15:prstTrans prst="wind"/>
      </p:transition>
    </mc:Choice>
    <mc:Fallback>
      <p:transition spd="slow" advTm="11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M16 INTERIOR ADMINISTRATION INTERFACE</a:t>
            </a:r>
            <a:endParaRPr lang="en-ZA" dirty="0"/>
          </a:p>
        </p:txBody>
      </p:sp>
      <p:pic>
        <p:nvPicPr>
          <p:cNvPr id="10" name="Content Placeholder 9"/>
          <p:cNvPicPr>
            <a:picLocks noGrp="1" noChangeAspect="1"/>
          </p:cNvPicPr>
          <p:nvPr>
            <p:ph idx="1"/>
          </p:nvPr>
        </p:nvPicPr>
        <p:blipFill>
          <a:blip r:embed="rId2"/>
          <a:stretch>
            <a:fillRect/>
          </a:stretch>
        </p:blipFill>
        <p:spPr>
          <a:xfrm>
            <a:off x="3552825" y="2043906"/>
            <a:ext cx="5086350" cy="3914775"/>
          </a:xfrm>
          <a:prstGeom prst="rect">
            <a:avLst/>
          </a:prstGeom>
        </p:spPr>
      </p:pic>
    </p:spTree>
    <p:extLst>
      <p:ext uri="{BB962C8B-B14F-4D97-AF65-F5344CB8AC3E}">
        <p14:creationId xmlns:p14="http://schemas.microsoft.com/office/powerpoint/2010/main" val="4446649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5000">
        <p15:prstTrans prst="wind"/>
      </p:transition>
    </mc:Choice>
    <mc:Fallback>
      <p:transition spd="slow" advTm="5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M16 INTERIOR POINT OF SALE INTERFACE</a:t>
            </a:r>
            <a:endParaRPr lang="en-ZA" dirty="0"/>
          </a:p>
        </p:txBody>
      </p:sp>
      <p:pic>
        <p:nvPicPr>
          <p:cNvPr id="4" name="Content Placeholder 3"/>
          <p:cNvPicPr>
            <a:picLocks noGrp="1" noChangeAspect="1"/>
          </p:cNvPicPr>
          <p:nvPr>
            <p:ph idx="1"/>
          </p:nvPr>
        </p:nvPicPr>
        <p:blipFill>
          <a:blip r:embed="rId2"/>
          <a:stretch>
            <a:fillRect/>
          </a:stretch>
        </p:blipFill>
        <p:spPr>
          <a:xfrm>
            <a:off x="2783495" y="1825625"/>
            <a:ext cx="6625010" cy="4351338"/>
          </a:xfrm>
          <a:prstGeom prst="rect">
            <a:avLst/>
          </a:prstGeom>
        </p:spPr>
      </p:pic>
    </p:spTree>
    <p:extLst>
      <p:ext uri="{BB962C8B-B14F-4D97-AF65-F5344CB8AC3E}">
        <p14:creationId xmlns:p14="http://schemas.microsoft.com/office/powerpoint/2010/main" val="281802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5000">
        <p15:prstTrans prst="wind"/>
      </p:transition>
    </mc:Choice>
    <mc:Fallback>
      <p:transition spd="slow" advTm="5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M16 INTERIOR CLIENTS_DATABASE INTERFACE</a:t>
            </a:r>
            <a:endParaRPr lang="en-ZA" dirty="0"/>
          </a:p>
        </p:txBody>
      </p:sp>
      <p:pic>
        <p:nvPicPr>
          <p:cNvPr id="4" name="Content Placeholder 3"/>
          <p:cNvPicPr>
            <a:picLocks noGrp="1" noChangeAspect="1"/>
          </p:cNvPicPr>
          <p:nvPr>
            <p:ph idx="1"/>
          </p:nvPr>
        </p:nvPicPr>
        <p:blipFill>
          <a:blip r:embed="rId2"/>
          <a:stretch>
            <a:fillRect/>
          </a:stretch>
        </p:blipFill>
        <p:spPr>
          <a:xfrm>
            <a:off x="2478173" y="1825625"/>
            <a:ext cx="7235653" cy="4351338"/>
          </a:xfrm>
          <a:prstGeom prst="rect">
            <a:avLst/>
          </a:prstGeom>
        </p:spPr>
      </p:pic>
    </p:spTree>
    <p:extLst>
      <p:ext uri="{BB962C8B-B14F-4D97-AF65-F5344CB8AC3E}">
        <p14:creationId xmlns:p14="http://schemas.microsoft.com/office/powerpoint/2010/main" val="4571737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5000">
        <p15:prstTrans prst="wind"/>
      </p:transition>
    </mc:Choice>
    <mc:Fallback>
      <p:transition spd="slow" advTm="500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M16 INTERIOR ABOUT INTERNET_CAFE_MANAGEMENT INTERFACE</a:t>
            </a:r>
            <a:endParaRPr lang="en-ZA" dirty="0"/>
          </a:p>
        </p:txBody>
      </p:sp>
      <p:pic>
        <p:nvPicPr>
          <p:cNvPr id="4" name="Content Placeholder 3"/>
          <p:cNvPicPr>
            <a:picLocks noGrp="1" noChangeAspect="1"/>
          </p:cNvPicPr>
          <p:nvPr>
            <p:ph idx="1"/>
          </p:nvPr>
        </p:nvPicPr>
        <p:blipFill>
          <a:blip r:embed="rId2"/>
          <a:stretch>
            <a:fillRect/>
          </a:stretch>
        </p:blipFill>
        <p:spPr>
          <a:xfrm>
            <a:off x="3086100" y="2534444"/>
            <a:ext cx="6019800" cy="2933700"/>
          </a:xfrm>
          <a:prstGeom prst="rect">
            <a:avLst/>
          </a:prstGeom>
        </p:spPr>
      </p:pic>
    </p:spTree>
    <p:extLst>
      <p:ext uri="{BB962C8B-B14F-4D97-AF65-F5344CB8AC3E}">
        <p14:creationId xmlns:p14="http://schemas.microsoft.com/office/powerpoint/2010/main" val="159090733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6000">
        <p15:prstTrans prst="wind"/>
      </p:transition>
    </mc:Choice>
    <mc:Fallback>
      <p:transition spd="slow" advTm="600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946432" cy="1325563"/>
          </a:xfrm>
        </p:spPr>
        <p:txBody>
          <a:bodyPr/>
          <a:lstStyle/>
          <a:p>
            <a:r>
              <a:rPr lang="en-ZA" b="1" dirty="0" smtClean="0"/>
              <a:t>The existence of M16 Interior POS Version 1.0.0</a:t>
            </a:r>
            <a:endParaRPr lang="en-ZA" b="1" dirty="0"/>
          </a:p>
        </p:txBody>
      </p:sp>
      <p:sp>
        <p:nvSpPr>
          <p:cNvPr id="3" name="Content Placeholder 2"/>
          <p:cNvSpPr>
            <a:spLocks noGrp="1"/>
          </p:cNvSpPr>
          <p:nvPr>
            <p:ph idx="1"/>
          </p:nvPr>
        </p:nvSpPr>
        <p:spPr/>
        <p:txBody>
          <a:bodyPr/>
          <a:lstStyle/>
          <a:p>
            <a:r>
              <a:rPr lang="en-US" dirty="0"/>
              <a:t>The internet cafes might have some different software’s more like Pastel, Express Accounts and True café but the difference between M16 and those above-mentioned software’s. M16 its that it can only perform sales at this current version of this software whereby as time goes M16 Interior will be developed to the next higher versions. As the end users of this software they will be helping us to integrate them according to their prospects views and possible feedbacks. It will be an advantage to witness any operations/ activities performed by the cashier.</a:t>
            </a:r>
            <a:endParaRPr lang="en-ZA" dirty="0"/>
          </a:p>
          <a:p>
            <a:pPr marL="0" indent="0">
              <a:buNone/>
            </a:pPr>
            <a:endParaRPr lang="en-ZA" dirty="0"/>
          </a:p>
        </p:txBody>
      </p:sp>
    </p:spTree>
    <p:extLst>
      <p:ext uri="{BB962C8B-B14F-4D97-AF65-F5344CB8AC3E}">
        <p14:creationId xmlns:p14="http://schemas.microsoft.com/office/powerpoint/2010/main" val="14006266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6000">
        <p15:prstTrans prst="wind"/>
      </p:transition>
    </mc:Choice>
    <mc:Fallback>
      <p:transition spd="slow" advTm="1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5"/>
</p:tagLst>
</file>

<file path=ppt/tags/tag2.xml><?xml version="1.0" encoding="utf-8"?>
<p:tagLst xmlns:a="http://schemas.openxmlformats.org/drawingml/2006/main" xmlns:r="http://schemas.openxmlformats.org/officeDocument/2006/relationships" xmlns:p="http://schemas.openxmlformats.org/presentationml/2006/main">
  <p:tag name="TIMING" val="|3.4"/>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6043</TotalTime>
  <Words>435</Words>
  <Application>Microsoft Office PowerPoint</Application>
  <PresentationFormat>Widescreen</PresentationFormat>
  <Paragraphs>37</Paragraphs>
  <Slides>12</Slides>
  <Notes>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Edwardian Script ITC</vt:lpstr>
      <vt:lpstr>Montserrat</vt:lpstr>
      <vt:lpstr>Open Sans</vt:lpstr>
      <vt:lpstr>Office Theme</vt:lpstr>
      <vt:lpstr>PowerPoint Presentation</vt:lpstr>
      <vt:lpstr>PowerPoint Presentation</vt:lpstr>
      <vt:lpstr>PowerPoint Presentation</vt:lpstr>
      <vt:lpstr>M16 INTERIOR POS AT THE COST OF R350.00</vt:lpstr>
      <vt:lpstr>M16 INTERIOR ADMINISTRATION INTERFACE</vt:lpstr>
      <vt:lpstr>M16 INTERIOR POINT OF SALE INTERFACE</vt:lpstr>
      <vt:lpstr>M16 INTERIOR CLIENTS_DATABASE INTERFACE</vt:lpstr>
      <vt:lpstr>M16 INTERIOR ABOUT INTERNET_CAFE_MANAGEMENT INTERFACE</vt:lpstr>
      <vt:lpstr>The existence of M16 Interior POS Version 1.0.0</vt:lpstr>
      <vt:lpstr>The making and the rescue of M16 Interior V1</vt:lpstr>
      <vt:lpstr>PowerPoint Presentation</vt:lpstr>
      <vt:lpstr>thank you a lot for your support by</vt:lpstr>
    </vt:vector>
  </TitlesOfParts>
  <Company>Toshiba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Mariajose</dc:creator>
  <cp:lastModifiedBy>Prince VXiii Mosa MM</cp:lastModifiedBy>
  <cp:revision>830</cp:revision>
  <dcterms:created xsi:type="dcterms:W3CDTF">2010-05-23T14:28:12Z</dcterms:created>
  <dcterms:modified xsi:type="dcterms:W3CDTF">2019-04-15T13:16:04Z</dcterms:modified>
</cp:coreProperties>
</file>

<file path=docProps/thumbnail.jpeg>
</file>